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28"/>
  </p:notesMasterIdLst>
  <p:handoutMasterIdLst>
    <p:handoutMasterId r:id="rId29"/>
  </p:handoutMasterIdLst>
  <p:sldIdLst>
    <p:sldId id="256" r:id="rId6"/>
    <p:sldId id="273" r:id="rId7"/>
    <p:sldId id="285" r:id="rId8"/>
    <p:sldId id="258" r:id="rId9"/>
    <p:sldId id="265" r:id="rId10"/>
    <p:sldId id="267" r:id="rId11"/>
    <p:sldId id="268" r:id="rId12"/>
    <p:sldId id="270" r:id="rId13"/>
    <p:sldId id="288" r:id="rId14"/>
    <p:sldId id="292" r:id="rId15"/>
    <p:sldId id="301" r:id="rId16"/>
    <p:sldId id="287" r:id="rId17"/>
    <p:sldId id="294" r:id="rId18"/>
    <p:sldId id="295" r:id="rId19"/>
    <p:sldId id="297" r:id="rId20"/>
    <p:sldId id="296" r:id="rId21"/>
    <p:sldId id="278" r:id="rId22"/>
    <p:sldId id="298" r:id="rId23"/>
    <p:sldId id="299" r:id="rId24"/>
    <p:sldId id="284" r:id="rId25"/>
    <p:sldId id="300" r:id="rId26"/>
    <p:sldId id="672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  <a:srgbClr val="0A0000"/>
    <a:srgbClr val="02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4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ovdata.no/pro/#reference/eu/32003l0088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ovdata.no/pro/#reference/lov/2005-06-17-62/%C2%A71-8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pro/#reference/lov/2005-06-17-62/%C2%A710-1" TargetMode="External"/><Relationship Id="rId2" Type="http://schemas.openxmlformats.org/officeDocument/2006/relationships/hyperlink" Target="https://lovdata.no/pro/#reference/lov/2005-06-17-62/%C2%A710-2" TargetMode="Externa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D1C207-8E6F-F856-8D0C-4F05D5BB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0CB741-250C-1584-1EFC-A54689CC1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0A4445-9C2F-B852-FCB2-C080EBB71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8D6712D-C227-04CA-E16B-98A2C894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HR-2025-2516-A</a:t>
            </a:r>
            <a:br>
              <a:rPr lang="nb-NO" sz="3200" dirty="0"/>
            </a:br>
            <a:r>
              <a:rPr lang="nb-NO" sz="3200" i="1" dirty="0"/>
              <a:t>Beredskapshjem II</a:t>
            </a:r>
            <a:endParaRPr lang="en-US" sz="3200" i="1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0F2CA8-0297-22D4-991B-54FECD14FF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Norsk arbeidsrettslig forening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EB75878-E9BE-6CFD-8E63-BA93D64A7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Marianne Jenum Hotvedt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D733F8-EFDF-EAA6-34D6-CE214B452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Professor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DEB339-80A6-7BC2-D758-9306A07DD1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Institutt</a:t>
            </a:r>
            <a:r>
              <a:rPr lang="en-US" dirty="0"/>
              <a:t> for </a:t>
            </a:r>
            <a:r>
              <a:rPr lang="en-US" dirty="0" err="1"/>
              <a:t>privatrett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24. </a:t>
            </a:r>
            <a:r>
              <a:rPr lang="en-US" dirty="0" err="1"/>
              <a:t>februar</a:t>
            </a:r>
            <a:r>
              <a:rPr lang="en-US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15EED2-E0BB-7CFD-DF9E-9F65E8FD36F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DA461-81D3-0A63-2634-E7D49A771C4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C2AEC4-0BC8-50C1-9A24-75FB16E6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Beredskaphjem</a:t>
            </a:r>
            <a:r>
              <a:rPr lang="nb-NO" dirty="0"/>
              <a:t> I og</a:t>
            </a:r>
            <a:r>
              <a:rPr lang="nb-NO" i="1" dirty="0">
                <a:ea typeface="Times New Roman" panose="02020603050405020304" pitchFamily="18" charset="0"/>
              </a:rPr>
              <a:t> </a:t>
            </a:r>
            <a:r>
              <a:rPr lang="nb-NO" dirty="0" err="1">
                <a:ea typeface="Times New Roman" panose="02020603050405020304" pitchFamily="18" charset="0"/>
              </a:rPr>
              <a:t>Sindicatul</a:t>
            </a:r>
            <a:r>
              <a:rPr lang="nb-NO" dirty="0">
                <a:ea typeface="Times New Roman" panose="02020603050405020304" pitchFamily="18" charset="0"/>
              </a:rPr>
              <a:t> </a:t>
            </a:r>
            <a:r>
              <a:rPr lang="nb-NO" dirty="0" err="1">
                <a:ea typeface="Times New Roman" panose="02020603050405020304" pitchFamily="18" charset="0"/>
              </a:rPr>
              <a:t>Familia</a:t>
            </a:r>
            <a:r>
              <a:rPr lang="nb-NO" dirty="0">
                <a:ea typeface="Times New Roman" panose="02020603050405020304" pitchFamily="18" charset="0"/>
              </a:rPr>
              <a:t> Constanta</a:t>
            </a:r>
            <a:r>
              <a:rPr lang="nb-NO" dirty="0"/>
              <a:t> 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74A3A7-B29F-F189-855A-78039542DC8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sz="2400" dirty="0" err="1">
                <a:ea typeface="Times New Roman" panose="02020603050405020304" pitchFamily="18" charset="0"/>
              </a:rPr>
              <a:t>Rt</a:t>
            </a:r>
            <a:r>
              <a:rPr lang="nb-NO" sz="2400" dirty="0">
                <a:ea typeface="Times New Roman" panose="02020603050405020304" pitchFamily="18" charset="0"/>
              </a:rPr>
              <a:t>. 2013 s. 342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7A991-C873-F9FC-74CD-3B44CE8CC87A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594961"/>
            <a:ext cx="5489213" cy="4301103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>
                <a:ea typeface="Times New Roman" panose="02020603050405020304" pitchFamily="18" charset="0"/>
              </a:rPr>
              <a:t>Beredskapsforeldre ikke ansett som arbeidstakere etter </a:t>
            </a:r>
            <a:r>
              <a:rPr lang="nb-NO" sz="1800" dirty="0" err="1">
                <a:ea typeface="Times New Roman" panose="02020603050405020304" pitchFamily="18" charset="0"/>
              </a:rPr>
              <a:t>aml</a:t>
            </a:r>
            <a:r>
              <a:rPr lang="nb-NO" sz="1800" dirty="0"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nb-NO" sz="1800" dirty="0">
                <a:ea typeface="Times New Roman" panose="02020603050405020304" pitchFamily="18" charset="0"/>
              </a:rPr>
              <a:t>Momentlisten – ikke grunnlag for sikker konklusjon</a:t>
            </a:r>
          </a:p>
          <a:p>
            <a:pPr marL="0" indent="0">
              <a:buNone/>
            </a:pPr>
            <a:r>
              <a:rPr lang="nb-NO" sz="1800" dirty="0">
                <a:ea typeface="Times New Roman" panose="02020603050405020304" pitchFamily="18" charset="0"/>
              </a:rPr>
              <a:t>«Nytt» avgjørende moment, arbeidets karakter:</a:t>
            </a:r>
          </a:p>
          <a:p>
            <a:pPr marL="0" indent="0">
              <a:buNone/>
            </a:pPr>
            <a:r>
              <a:rPr lang="nb-NO" sz="1400" dirty="0"/>
              <a:t>Når jeg har blitt stående ved at C er oppdragstaker, skyldes det særlig at oppdraget etter sin karakter skiller seg markert fra ordinære arbeidsforhold. Fosterhjemsoppdrag kan utvilsomt være meget krevende og fordre betydelig innsats. Men </a:t>
            </a:r>
            <a:r>
              <a:rPr lang="nb-NO" sz="1400" b="1" dirty="0">
                <a:solidFill>
                  <a:srgbClr val="C00000"/>
                </a:solidFill>
              </a:rPr>
              <a:t>kjernen i oppdraget </a:t>
            </a:r>
            <a:r>
              <a:rPr lang="nb-NO" sz="1400" dirty="0">
                <a:solidFill>
                  <a:srgbClr val="C00000"/>
                </a:solidFill>
              </a:rPr>
              <a:t>er å stille til rådighet et </a:t>
            </a:r>
            <a:r>
              <a:rPr lang="nb-NO" sz="1400" i="1" dirty="0">
                <a:solidFill>
                  <a:srgbClr val="C00000"/>
                </a:solidFill>
              </a:rPr>
              <a:t>hjem</a:t>
            </a:r>
            <a:r>
              <a:rPr lang="nb-NO" sz="1400" dirty="0">
                <a:solidFill>
                  <a:srgbClr val="C00000"/>
                </a:solidFill>
              </a:rPr>
              <a:t> hvor fosterbarnet så langt mulig skal være som et </a:t>
            </a:r>
            <a:r>
              <a:rPr lang="nb-NO" sz="1400" i="1" dirty="0">
                <a:solidFill>
                  <a:srgbClr val="C00000"/>
                </a:solidFill>
              </a:rPr>
              <a:t>familiemedlem</a:t>
            </a:r>
            <a:r>
              <a:rPr lang="nb-NO" sz="1400" dirty="0"/>
              <a:t>. En slik oppgave skiller seg i sine grunntrekk klart fra hva som naturlig kan karakteriseres som «arbeid i annens tjeneste (avsnitt 62)</a:t>
            </a:r>
          </a:p>
          <a:p>
            <a:pPr marL="0" indent="0">
              <a:buNone/>
            </a:pPr>
            <a:r>
              <a:rPr lang="nb-NO" sz="1800" dirty="0"/>
              <a:t>Lovgivers forutsetning om oppdragstakerstatus </a:t>
            </a:r>
            <a:r>
              <a:rPr lang="nb-NO" sz="1800" dirty="0" err="1"/>
              <a:t>ifm</a:t>
            </a:r>
            <a:r>
              <a:rPr lang="nb-NO" sz="1800" dirty="0"/>
              <a:t> lov om pensjonsordning</a:t>
            </a:r>
            <a:endParaRPr lang="da-DK" sz="1800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03350-5C0B-5638-AED7-E79EECBDF75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19645" y="1076623"/>
            <a:ext cx="5489213" cy="494749"/>
          </a:xfrm>
        </p:spPr>
        <p:txBody>
          <a:bodyPr/>
          <a:lstStyle/>
          <a:p>
            <a:r>
              <a:rPr lang="nb-NO" sz="2400" dirty="0">
                <a:ea typeface="Times New Roman" panose="02020603050405020304" pitchFamily="18" charset="0"/>
              </a:rPr>
              <a:t>Sak C-147/17</a:t>
            </a: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155397-C79F-069D-36D4-3CE264220307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219645" y="1571372"/>
            <a:ext cx="5646191" cy="4751223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>
                <a:ea typeface="Times New Roman" panose="02020603050405020304" pitchFamily="18" charset="0"/>
              </a:rPr>
              <a:t>Fosterforeldre ansett som arbeidstakere etter arbeidstidsdirektivet</a:t>
            </a:r>
          </a:p>
          <a:p>
            <a:pPr marL="0" indent="0">
              <a:buNone/>
            </a:pPr>
            <a:r>
              <a:rPr lang="da-DK" sz="1400" dirty="0"/>
              <a:t>Den omstændighed, at </a:t>
            </a:r>
            <a:r>
              <a:rPr lang="da-DK" sz="1400" dirty="0">
                <a:solidFill>
                  <a:srgbClr val="C00000"/>
                </a:solidFill>
              </a:rPr>
              <a:t>plejeforældres aktivitet i vidt omfang ligner det ansvar, som forældre har overfor deres egne børn,</a:t>
            </a:r>
            <a:r>
              <a:rPr lang="da-DK" sz="1400" dirty="0"/>
              <a:t> kan under hensyn til det ovenfor i præmis 43-45 i nærværende dom anførte </a:t>
            </a:r>
            <a:r>
              <a:rPr lang="da-DK" sz="1400" b="1" dirty="0">
                <a:solidFill>
                  <a:srgbClr val="C00000"/>
                </a:solidFill>
              </a:rPr>
              <a:t>ikke indebære</a:t>
            </a:r>
            <a:r>
              <a:rPr lang="da-DK" sz="1400" dirty="0">
                <a:solidFill>
                  <a:srgbClr val="C00000"/>
                </a:solidFill>
              </a:rPr>
              <a:t>, at disse plejeforældre falder uden for betegnelsen «arbejdstagere» </a:t>
            </a:r>
            <a:r>
              <a:rPr lang="da-DK" sz="1400" dirty="0"/>
              <a:t>som omhandlet i direktiv </a:t>
            </a:r>
            <a:r>
              <a:rPr lang="da-DK" sz="1400" dirty="0">
                <a:hlinkClick r:id="rId2"/>
              </a:rPr>
              <a:t>2003/88</a:t>
            </a:r>
            <a:r>
              <a:rPr lang="da-DK" sz="1400" dirty="0"/>
              <a:t> (avsnitt 47)</a:t>
            </a:r>
          </a:p>
          <a:p>
            <a:pPr marL="0" indent="0">
              <a:buNone/>
            </a:pPr>
            <a:r>
              <a:rPr lang="da-DK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Men unntatt fra direktivet </a:t>
            </a:r>
            <a:r>
              <a:rPr lang="da-DK" sz="1800" dirty="0">
                <a:ea typeface="Times New Roman" panose="02020603050405020304" pitchFamily="18" charset="0"/>
              </a:rPr>
              <a:t>etter art. 1 nr. 3 / jf. unntak fra rammedirektivet om arbeidsmiljø art. 2 nr. 2</a:t>
            </a:r>
            <a:endParaRPr lang="nb-NO" sz="18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/>
              <a:t>.. </a:t>
            </a:r>
            <a:r>
              <a:rPr lang="nb-NO" sz="1400" dirty="0"/>
              <a:t>direktiv kommer ikke til anvendelse når det er </a:t>
            </a:r>
            <a:r>
              <a:rPr lang="nb-NO" sz="1400" dirty="0" err="1"/>
              <a:t>uungåelig</a:t>
            </a:r>
            <a:r>
              <a:rPr lang="nb-NO" sz="1400" dirty="0"/>
              <a:t> at det kommer i konflikt med særegne sider av visse spesielle former for offentlig tjeneste, […] </a:t>
            </a:r>
          </a:p>
          <a:p>
            <a:pPr marL="0" indent="0">
              <a:buNone/>
            </a:pPr>
            <a:r>
              <a:rPr lang="nb-NO" sz="1400" dirty="0"/>
              <a:t>I slike tilfeller må arbeidstakernes sikkerhet og helse sikres så langt råd er på bakgrunn av målsettingen i dette direktiv</a:t>
            </a:r>
          </a:p>
          <a:p>
            <a:pPr marL="0" indent="0">
              <a:buNone/>
            </a:pPr>
            <a:r>
              <a:rPr lang="nb-NO" sz="1800" dirty="0">
                <a:ea typeface="Times New Roman" panose="02020603050405020304" pitchFamily="18" charset="0"/>
              </a:rPr>
              <a:t>Begrunnet i behovet for kontinuitet i tjenesten (fosterhjemmet)</a:t>
            </a:r>
            <a:r>
              <a:rPr lang="nb-NO" sz="1400" dirty="0">
                <a:ea typeface="Times New Roman" panose="02020603050405020304" pitchFamily="18" charset="0"/>
              </a:rPr>
              <a:t> </a:t>
            </a:r>
            <a:endParaRPr lang="da-DK" sz="1400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8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EEB33-5675-84F5-C7D1-544D3AA15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0CB98E9-2982-1E0F-577B-C4A223E71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18B3037-0112-7D4B-99A8-29FBC1A1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9636706E-5704-D324-309D-BDC339D3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Opplegg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2E7A2B8-083C-1077-19C3-95D3CBFC0BB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b-NO" dirty="0">
                <a:solidFill>
                  <a:schemeClr val="tx1"/>
                </a:solidFill>
              </a:rPr>
              <a:t>Bakgrunn</a:t>
            </a:r>
          </a:p>
          <a:p>
            <a:pPr marL="457200" indent="-457200">
              <a:buAutoNum type="arabicPeriod"/>
            </a:pPr>
            <a:r>
              <a:rPr lang="nb-NO" dirty="0">
                <a:solidFill>
                  <a:srgbClr val="C00000"/>
                </a:solidFill>
              </a:rPr>
              <a:t>HR-2025-2516-A</a:t>
            </a:r>
          </a:p>
          <a:p>
            <a:pPr marL="1017596" lvl="1" indent="-4572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C00000"/>
                </a:solidFill>
              </a:rPr>
              <a:t>Oppbygning</a:t>
            </a:r>
          </a:p>
          <a:p>
            <a:pPr marL="1017596" lvl="1" indent="-4572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C00000"/>
                </a:solidFill>
              </a:rPr>
              <a:t>Om arbeidsmiljølovens arbeidstakerbegrep</a:t>
            </a:r>
          </a:p>
          <a:p>
            <a:pPr marL="1017596" lvl="1" indent="-4572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C00000"/>
                </a:solidFill>
              </a:rPr>
              <a:t>Subsumsjonen </a:t>
            </a:r>
          </a:p>
          <a:p>
            <a:pPr marL="1017596" lvl="1" indent="-4572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C00000"/>
                </a:solidFill>
              </a:rPr>
              <a:t>EØS-retten og presumsjonsprinsipper</a:t>
            </a:r>
          </a:p>
          <a:p>
            <a:pPr marL="457200" indent="-457200">
              <a:buAutoNum type="arabicPeriod"/>
            </a:pPr>
            <a:r>
              <a:rPr lang="nb-NO" dirty="0"/>
              <a:t>Oppsummerende refleksjoner</a:t>
            </a:r>
          </a:p>
          <a:p>
            <a:pPr marL="457200" indent="-457200">
              <a:buAutoNum type="arabicPeriod"/>
            </a:pPr>
            <a:r>
              <a:rPr lang="nb-NO" dirty="0"/>
              <a:t>Diskusjon</a:t>
            </a:r>
          </a:p>
          <a:p>
            <a:pPr marL="457200" indent="-457200"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0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2076AC-7216-B129-F5D2-C0542ADDFC1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4DF91-3B7B-9311-EF3D-965D692E3400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D66F24-84BC-942C-58AE-1BF95BF6A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Oppbygningen av dommen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AE9C52-8631-897E-4A25-6C68F321BC7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6" y="1076624"/>
            <a:ext cx="6420462" cy="4981978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>
                <a:ea typeface="Times New Roman" panose="02020603050405020304" pitchFamily="18" charset="0"/>
              </a:rPr>
              <a:t>Generelt om beredskapshjem </a:t>
            </a:r>
          </a:p>
          <a:p>
            <a:pPr marL="0" indent="0">
              <a:buNone/>
            </a:pPr>
            <a:r>
              <a:rPr lang="nb-NO" sz="1800" dirty="0">
                <a:ea typeface="Times New Roman" panose="02020603050405020304" pitchFamily="18" charset="0"/>
              </a:rPr>
              <a:t>Beredskapshjem i Oslo kommune </a:t>
            </a:r>
          </a:p>
          <a:p>
            <a:pPr marL="0" indent="0">
              <a:buNone/>
            </a:pPr>
            <a:r>
              <a:rPr lang="nb-NO" sz="1800" dirty="0">
                <a:ea typeface="Times New Roman" panose="02020603050405020304" pitchFamily="18" charset="0"/>
              </a:rPr>
              <a:t>Om arbeidsmiljølovens arbeidstakerbegrep</a:t>
            </a:r>
          </a:p>
          <a:p>
            <a:pPr marL="0" indent="0">
              <a:buNone/>
            </a:pPr>
            <a:r>
              <a:rPr lang="nb-NO" sz="1800" dirty="0"/>
              <a:t>Er beredskapsforeldrene i Oslo kommune arbeidstakere etter arbeidsmiljøloven § 1-8 (1)?</a:t>
            </a:r>
          </a:p>
          <a:p>
            <a:pPr>
              <a:buFontTx/>
              <a:buChar char="-"/>
            </a:pPr>
            <a:r>
              <a:rPr lang="nb-NO" sz="1800" b="1" dirty="0"/>
              <a:t>«Konklusjon basert på internrettslige kilder»</a:t>
            </a:r>
          </a:p>
          <a:p>
            <a:pPr marL="0" indent="0">
              <a:buNone/>
            </a:pPr>
            <a:r>
              <a:rPr lang="nb-NO" sz="1800" dirty="0">
                <a:ea typeface="Times New Roman" panose="02020603050405020304" pitchFamily="18" charset="0"/>
              </a:rPr>
              <a:t>EØS-avtalen og presumsjonsprinsippet </a:t>
            </a:r>
          </a:p>
          <a:p>
            <a:pPr marL="0" indent="0">
              <a:buNone/>
            </a:pPr>
            <a:r>
              <a:rPr lang="nb-NO" sz="1800" dirty="0">
                <a:ea typeface="Times New Roman" panose="02020603050405020304" pitchFamily="18" charset="0"/>
              </a:rPr>
              <a:t>Konklusjon og sakskostnader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22CB44-45A0-0793-3606-6A4BFDDAC645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7020732" y="1076624"/>
            <a:ext cx="5061387" cy="3813091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Litt faktum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Om rettsregelen kun ut fra internrettslige kilder</a:t>
            </a:r>
          </a:p>
          <a:p>
            <a:pPr marL="0" indent="0">
              <a:buNone/>
            </a:pPr>
            <a:r>
              <a:rPr lang="nb-NO" sz="1800" dirty="0"/>
              <a:t>Subsumsjon (mer faktum!) 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Konklusjon etter kun internrettslige kilder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EØS-rettslige kilder – endrer konklusjonen?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361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DB16F-713B-F8D7-43EE-0F380D7A0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1E6C47-994F-4E2A-9B5E-C86C3E3F5FE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F11887-1216-EFB9-B2AE-4694C34EB079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4D5D0B-6261-FEF5-C067-07C6838F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Times New Roman" panose="02020603050405020304" pitchFamily="18" charset="0"/>
              </a:rPr>
              <a:t>Om arbeidsmiljølovens arbeidstakerbegrep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EA1BE-1D03-D20C-DE62-E6BC7C583E94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076624"/>
            <a:ext cx="7326091" cy="4981978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ea typeface="Times New Roman" panose="02020603050405020304" pitchFamily="18" charset="0"/>
              </a:rPr>
              <a:t>Ny legaldefinisjon (avsnitt 30–33)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>
                <a:ea typeface="Times New Roman" panose="02020603050405020304" pitchFamily="18" charset="0"/>
              </a:rPr>
              <a:t>Lovgiver har «ikke ønsket å endre gjeldende rett»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/>
              <a:t>Konkret helhetsvurdering med </a:t>
            </a:r>
            <a:r>
              <a:rPr lang="nb-NO" sz="1800" dirty="0" err="1"/>
              <a:t>utgp</a:t>
            </a:r>
            <a:r>
              <a:rPr lang="nb-NO" sz="1800" dirty="0"/>
              <a:t> i momentlisten. Formålsorientert tilnærming. Vid tolkning, «slik at de som har behov for vern, skal bli vernet»</a:t>
            </a:r>
            <a:endParaRPr lang="nb-NO" sz="18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dirty="0">
                <a:ea typeface="Times New Roman" panose="02020603050405020304" pitchFamily="18" charset="0"/>
              </a:rPr>
              <a:t>Innholdet i presumsjonsregelen (avsnitt 34–37)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Har «betydning for vurderingen av de faktiske forhold … ikke ment å påvirke den rettslige vurderingen».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«Etter dette legger jeg til grunn at </a:t>
            </a:r>
            <a:r>
              <a:rPr lang="nb-NO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presumsjonsregelen </a:t>
            </a:r>
            <a:r>
              <a:rPr lang="nb-NO" sz="1800" b="1" dirty="0">
                <a:solidFill>
                  <a:srgbClr val="C00000"/>
                </a:solidFill>
                <a:ea typeface="Times New Roman" panose="02020603050405020304" pitchFamily="18" charset="0"/>
              </a:rPr>
              <a:t>bare er relevant </a:t>
            </a:r>
            <a:r>
              <a:rPr lang="nb-NO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hvis det er tvil om de faktiske forholdene i saken</a:t>
            </a: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nb-NO" dirty="0">
                <a:solidFill>
                  <a:srgbClr val="010000"/>
                </a:solidFill>
                <a:ea typeface="Times New Roman" panose="02020603050405020304" pitchFamily="18" charset="0"/>
              </a:rPr>
              <a:t>Rettspraksis om arbeidstakerbegrepet (avsnitt 38–42)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Kort presentasjon av </a:t>
            </a:r>
            <a:r>
              <a:rPr lang="nb-NO" sz="1800" i="1" dirty="0">
                <a:solidFill>
                  <a:srgbClr val="010000"/>
                </a:solidFill>
                <a:ea typeface="Times New Roman" panose="02020603050405020304" pitchFamily="18" charset="0"/>
              </a:rPr>
              <a:t>Beredskapshjem I</a:t>
            </a: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 og </a:t>
            </a:r>
            <a:r>
              <a:rPr lang="nb-NO" sz="1800" i="1" dirty="0">
                <a:solidFill>
                  <a:srgbClr val="010000"/>
                </a:solidFill>
                <a:ea typeface="Times New Roman" panose="02020603050405020304" pitchFamily="18" charset="0"/>
              </a:rPr>
              <a:t>Avlaster I</a:t>
            </a: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 og </a:t>
            </a:r>
            <a:r>
              <a:rPr lang="nb-NO" sz="1800" i="1" dirty="0">
                <a:solidFill>
                  <a:srgbClr val="010000"/>
                </a:solidFill>
                <a:ea typeface="Times New Roman" panose="02020603050405020304" pitchFamily="18" charset="0"/>
              </a:rPr>
              <a:t>II</a:t>
            </a:r>
          </a:p>
          <a:p>
            <a:pPr>
              <a:buFontTx/>
              <a:buChar char="-"/>
            </a:pPr>
            <a:endParaRPr lang="nb-NO" sz="1800" dirty="0">
              <a:solidFill>
                <a:srgbClr val="01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dirty="0">
              <a:solidFill>
                <a:srgbClr val="01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B036CB-33BD-F85C-A91D-864FA3D67F4F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7824157" y="1076624"/>
            <a:ext cx="4257962" cy="4901482"/>
          </a:xfrm>
        </p:spPr>
        <p:txBody>
          <a:bodyPr/>
          <a:lstStyle/>
          <a:p>
            <a:pPr>
              <a:buFontTx/>
              <a:buChar char="-"/>
            </a:pPr>
            <a:endParaRPr lang="nb-NO" sz="1800" dirty="0"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ea typeface="Times New Roman" panose="02020603050405020304" pitchFamily="18" charset="0"/>
              </a:rPr>
              <a:t>Men dynamisk regel, klargjørende formål, «oppdatert momentliste», diskusjon om momentenes vekt</a:t>
            </a:r>
          </a:p>
          <a:p>
            <a:pPr>
              <a:buFontTx/>
              <a:buChar char="-"/>
            </a:pPr>
            <a:endParaRPr lang="nb-NO" sz="1800" dirty="0">
              <a:solidFill>
                <a:srgbClr val="010000"/>
              </a:solidFill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nb-NO" sz="1800" dirty="0">
              <a:solidFill>
                <a:srgbClr val="010000"/>
              </a:solidFill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/>
              <a:t>Forarbeidsuttalelse + rettspraksis om vanskelighet med å skille klart mellom bevisvurdering og rettslig vurdering</a:t>
            </a:r>
            <a:endParaRPr lang="nb-NO" sz="1800" dirty="0">
              <a:solidFill>
                <a:srgbClr val="010000"/>
              </a:solidFill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??  ikke vilkår om tvil for å utløse presumsjonen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1800" dirty="0">
              <a:solidFill>
                <a:srgbClr val="010000"/>
              </a:solidFill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i="1" dirty="0">
                <a:solidFill>
                  <a:srgbClr val="010000"/>
                </a:solidFill>
                <a:ea typeface="Times New Roman" panose="02020603050405020304" pitchFamily="18" charset="0"/>
              </a:rPr>
              <a:t>Avlaster II </a:t>
            </a: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klargjorde bla. at rettslig </a:t>
            </a:r>
            <a:r>
              <a:rPr lang="nb-NO" sz="1800" i="1" dirty="0">
                <a:solidFill>
                  <a:srgbClr val="010000"/>
                </a:solidFill>
                <a:ea typeface="Times New Roman" panose="02020603050405020304" pitchFamily="18" charset="0"/>
              </a:rPr>
              <a:t>adgang</a:t>
            </a: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 til styring og kontroll var tilstrekkelig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1800" dirty="0">
              <a:solidFill>
                <a:srgbClr val="01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0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52521-47A5-7232-1619-E3A91D222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3715E5-D3AD-83E1-61D7-3F7504BFB0E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215D94-B596-BF33-E1EA-1BD292D33988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38EBA-6B39-A4ED-8722-FFCCD709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Times New Roman" panose="02020603050405020304" pitchFamily="18" charset="0"/>
              </a:rPr>
              <a:t>Subsumsjonen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71079-80CD-E553-E2AB-6191C2CFBE55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076624"/>
            <a:ext cx="7326091" cy="4981978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ea typeface="Times New Roman" panose="02020603050405020304" pitchFamily="18" charset="0"/>
              </a:rPr>
              <a:t>Innledning og prejudikatsvirkning (avsnitt 45–48)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i="1" dirty="0">
                <a:ea typeface="Times New Roman" panose="02020603050405020304" pitchFamily="18" charset="0"/>
              </a:rPr>
              <a:t>Beredskapshjem I</a:t>
            </a:r>
            <a:r>
              <a:rPr lang="nb-NO" sz="1800" dirty="0">
                <a:ea typeface="Times New Roman" panose="02020603050405020304" pitchFamily="18" charset="0"/>
              </a:rPr>
              <a:t> har prejudikatsvirkning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Fravikelse krever «tungtveiende grunner»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>
                <a:ea typeface="Times New Roman" panose="02020603050405020304" pitchFamily="18" charset="0"/>
              </a:rPr>
              <a:t>Prejudikatvirkningen omfatter Oslo kommunes beredskapshjem </a:t>
            </a:r>
            <a:r>
              <a:rPr lang="nb-NO" sz="1800" dirty="0" err="1">
                <a:ea typeface="Times New Roman" panose="02020603050405020304" pitchFamily="18" charset="0"/>
              </a:rPr>
              <a:t>pga</a:t>
            </a:r>
            <a:r>
              <a:rPr lang="nb-NO" sz="1800" dirty="0">
                <a:ea typeface="Times New Roman" panose="02020603050405020304" pitchFamily="18" charset="0"/>
              </a:rPr>
              <a:t> ingen relevante forskjeller i organisering (</a:t>
            </a:r>
            <a:r>
              <a:rPr lang="nb-NO" sz="1800" dirty="0" err="1">
                <a:ea typeface="Times New Roman" panose="02020603050405020304" pitchFamily="18" charset="0"/>
              </a:rPr>
              <a:t>jf</a:t>
            </a:r>
            <a:r>
              <a:rPr lang="nb-NO" sz="1800" dirty="0">
                <a:ea typeface="Times New Roman" panose="02020603050405020304" pitchFamily="18" charset="0"/>
              </a:rPr>
              <a:t> bla. inkludering i statlig pensjonsordning)</a:t>
            </a:r>
          </a:p>
          <a:p>
            <a:pPr marL="0" indent="0">
              <a:buNone/>
            </a:pPr>
            <a:r>
              <a:rPr lang="nb-NO" dirty="0">
                <a:ea typeface="Times New Roman" panose="02020603050405020304" pitchFamily="18" charset="0"/>
              </a:rPr>
              <a:t>Har det skjedd </a:t>
            </a:r>
            <a:r>
              <a:rPr lang="nb-NO" i="1" dirty="0">
                <a:ea typeface="Times New Roman" panose="02020603050405020304" pitchFamily="18" charset="0"/>
              </a:rPr>
              <a:t>endringer</a:t>
            </a:r>
            <a:r>
              <a:rPr lang="nb-NO" dirty="0">
                <a:ea typeface="Times New Roman" panose="02020603050405020304" pitchFamily="18" charset="0"/>
              </a:rPr>
              <a:t> i beredskapshjemordningen som tilsier et annet resultat? (avsnitt 49–84)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Gjennomgang av momentene fra </a:t>
            </a:r>
            <a:r>
              <a:rPr lang="nb-NO" sz="1800" dirty="0" err="1">
                <a:solidFill>
                  <a:srgbClr val="010000"/>
                </a:solidFill>
                <a:ea typeface="Times New Roman" panose="02020603050405020304" pitchFamily="18" charset="0"/>
              </a:rPr>
              <a:t>Prop</a:t>
            </a: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. 14 L (2022-2023)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u="sng" dirty="0">
                <a:solidFill>
                  <a:srgbClr val="010000"/>
                </a:solidFill>
                <a:ea typeface="Times New Roman" panose="02020603050405020304" pitchFamily="18" charset="0"/>
              </a:rPr>
              <a:t>Løpende stiller sin arbeidskraft til disposisjon</a:t>
            </a: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: Løpende, men ikke uspesifiserte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u="sng" dirty="0">
                <a:solidFill>
                  <a:srgbClr val="010000"/>
                </a:solidFill>
                <a:ea typeface="Times New Roman" panose="02020603050405020304" pitchFamily="18" charset="0"/>
              </a:rPr>
              <a:t>Personlig arbeidsplikt</a:t>
            </a: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: «ikke skjedd endringer i oppdragets personlige karakter» som tilsier annen vurdering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A198CB-2A98-6CD1-D2C4-ABBE6B9E0D9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7824157" y="1076624"/>
            <a:ext cx="4007797" cy="4901482"/>
          </a:xfrm>
        </p:spPr>
        <p:txBody>
          <a:bodyPr/>
          <a:lstStyle/>
          <a:p>
            <a:pPr>
              <a:buFontTx/>
              <a:buChar char="-"/>
            </a:pPr>
            <a:endParaRPr lang="nb-NO" sz="1800" dirty="0"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 err="1">
                <a:ea typeface="Times New Roman" panose="02020603050405020304" pitchFamily="18" charset="0"/>
              </a:rPr>
              <a:t>Sml</a:t>
            </a:r>
            <a:r>
              <a:rPr lang="nb-NO" sz="1800" dirty="0">
                <a:ea typeface="Times New Roman" panose="02020603050405020304" pitchFamily="18" charset="0"/>
              </a:rPr>
              <a:t> tilnærmingen i </a:t>
            </a:r>
            <a:r>
              <a:rPr lang="nb-NO" sz="1800" i="1" dirty="0">
                <a:ea typeface="Times New Roman" panose="02020603050405020304" pitchFamily="18" charset="0"/>
              </a:rPr>
              <a:t>Avlaster II</a:t>
            </a:r>
            <a:r>
              <a:rPr lang="nb-NO" sz="1800" dirty="0">
                <a:ea typeface="Times New Roman" panose="02020603050405020304" pitchFamily="18" charset="0"/>
              </a:rPr>
              <a:t> mv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ea typeface="Times New Roman" panose="02020603050405020304" pitchFamily="18" charset="0"/>
              </a:rPr>
              <a:t>Etablerer en </a:t>
            </a:r>
            <a:r>
              <a:rPr lang="nb-NO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terskel for oppdragsforhold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 err="1">
                <a:ea typeface="Times New Roman" panose="02020603050405020304" pitchFamily="18" charset="0"/>
              </a:rPr>
              <a:t>Sml</a:t>
            </a:r>
            <a:r>
              <a:rPr lang="nb-NO" sz="1800" dirty="0"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ea typeface="Times New Roman" panose="02020603050405020304" pitchFamily="18" charset="0"/>
              </a:rPr>
              <a:t>utgp</a:t>
            </a:r>
            <a:r>
              <a:rPr lang="nb-NO" sz="1800" dirty="0">
                <a:ea typeface="Times New Roman" panose="02020603050405020304" pitchFamily="18" charset="0"/>
              </a:rPr>
              <a:t> om at det (bevismessig) foreligger arbeidstakerforhold, jf. presumsjonsregelen</a:t>
            </a:r>
          </a:p>
          <a:p>
            <a:pPr marL="0" indent="0">
              <a:buNone/>
            </a:pPr>
            <a:endParaRPr lang="nb-NO" sz="1800" dirty="0"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/>
              <a:t>Benytter «oppdatert momentliste»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1800" dirty="0">
              <a:solidFill>
                <a:srgbClr val="010000"/>
              </a:solidFill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Også utenom plasseringene? 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1800" dirty="0">
              <a:solidFill>
                <a:srgbClr val="010000"/>
              </a:solidFill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Kontrakt med én forelder</a:t>
            </a:r>
          </a:p>
        </p:txBody>
      </p:sp>
    </p:spTree>
    <p:extLst>
      <p:ext uri="{BB962C8B-B14F-4D97-AF65-F5344CB8AC3E}">
        <p14:creationId xmlns:p14="http://schemas.microsoft.com/office/powerpoint/2010/main" val="107619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A5477-90FE-BD35-45C2-574810DA8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9B1E22-B1B7-818D-6816-6CC867F7257F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D2762E-EA45-098D-B468-432FEE51612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455C36-2346-00E1-2EF1-74670C3A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Times New Roman" panose="02020603050405020304" pitchFamily="18" charset="0"/>
              </a:rPr>
              <a:t>Subsumsjonen (forts.)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AB3BE-DD4B-2FB9-02EF-BBE9629A360F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076624"/>
            <a:ext cx="7326091" cy="51869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1800" u="sng" dirty="0">
                <a:solidFill>
                  <a:srgbClr val="010000"/>
                </a:solidFill>
                <a:ea typeface="Times New Roman" panose="02020603050405020304" pitchFamily="18" charset="0"/>
              </a:rPr>
              <a:t>Styring, ledelse og kontroll</a:t>
            </a: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: «organisatorisk underordningsforhold», ikke «bare» et tilsyns- og kontrollansvar (Avlaster II)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Endring i </a:t>
            </a:r>
            <a:r>
              <a:rPr lang="nb-NO" sz="1800" dirty="0" err="1">
                <a:solidFill>
                  <a:srgbClr val="010000"/>
                </a:solidFill>
                <a:ea typeface="Times New Roman" panose="02020603050405020304" pitchFamily="18" charset="0"/>
              </a:rPr>
              <a:t>bvl</a:t>
            </a: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 vil ikke innebære utvidet instruksjonsadgang, men «større autonomi» i utførelsen av oppgavene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Plikter etter standardkontrakten går ikke lenger enn nød. etter </a:t>
            </a:r>
            <a:r>
              <a:rPr lang="nb-NO" sz="1800" dirty="0" err="1">
                <a:solidFill>
                  <a:srgbClr val="010000"/>
                </a:solidFill>
                <a:ea typeface="Times New Roman" panose="02020603050405020304" pitchFamily="18" charset="0"/>
              </a:rPr>
              <a:t>bvl</a:t>
            </a: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«Selv om kontraktens ordlyd gir inntrykk av en ubetinget plikt, til å påta seg nye oppdrag, praktiseres ikke ordningen slik»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u="sng" dirty="0">
                <a:solidFill>
                  <a:srgbClr val="010000"/>
                </a:solidFill>
                <a:ea typeface="Times New Roman" panose="02020603050405020304" pitchFamily="18" charset="0"/>
              </a:rPr>
              <a:t>«Oppdragets karakter</a:t>
            </a: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»: «gjør seg gjeldende med tilsvarende styrke» </a:t>
            </a:r>
          </a:p>
          <a:p>
            <a:pPr marL="0" indent="0">
              <a:buNone/>
            </a:pPr>
            <a:r>
              <a:rPr lang="nb-NO" sz="1600" i="1" dirty="0"/>
              <a:t>Oppsummert</a:t>
            </a:r>
            <a:r>
              <a:rPr lang="nb-NO" sz="1600" dirty="0"/>
              <a:t> har det </a:t>
            </a:r>
            <a:r>
              <a:rPr lang="nb-NO" sz="1600" b="1" dirty="0">
                <a:solidFill>
                  <a:srgbClr val="C00000"/>
                </a:solidFill>
              </a:rPr>
              <a:t>ikke skjedd vesentlige endringer </a:t>
            </a:r>
            <a:r>
              <a:rPr lang="nb-NO" sz="1600" dirty="0"/>
              <a:t>i beredskapsoppdragets innhold og karakter eller rettslige rammeverk </a:t>
            </a:r>
            <a:r>
              <a:rPr lang="nb-NO" sz="1600" b="1" dirty="0">
                <a:solidFill>
                  <a:srgbClr val="C00000"/>
                </a:solidFill>
              </a:rPr>
              <a:t>som kan begrunne fravikelse </a:t>
            </a:r>
            <a:r>
              <a:rPr lang="nb-NO" sz="1600" dirty="0"/>
              <a:t>av beredskapshjem-dommen. Jeg har ikke vært i tvil om de faktiske forholdene av betydning for vurderingen, og presumsjonsprinsippet i </a:t>
            </a:r>
            <a:r>
              <a:rPr lang="nb-NO" sz="1600" dirty="0">
                <a:hlinkClick r:id="rId2"/>
              </a:rPr>
              <a:t>arbeidsmiljøloven § 1-8 første ledd</a:t>
            </a:r>
            <a:r>
              <a:rPr lang="nb-NO" sz="1600" dirty="0"/>
              <a:t> siste punktum har derfor ikke vært relevant.</a:t>
            </a:r>
            <a:endParaRPr lang="nb-NO" sz="1600" u="sng" dirty="0">
              <a:solidFill>
                <a:srgbClr val="01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3C1764-3080-333B-2541-7AB34F0E2B3D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7824157" y="1076623"/>
            <a:ext cx="4007797" cy="5421331"/>
          </a:xfrm>
        </p:spPr>
        <p:txBody>
          <a:bodyPr/>
          <a:lstStyle/>
          <a:p>
            <a:pPr>
              <a:buFontTx/>
              <a:buChar char="-"/>
            </a:pPr>
            <a:endParaRPr lang="nb-NO" sz="1800" dirty="0"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b-NO" sz="1800" dirty="0"/>
          </a:p>
          <a:p>
            <a:pPr>
              <a:buFont typeface="Wingdings" panose="05000000000000000000" pitchFamily="2" charset="2"/>
              <a:buChar char="Ø"/>
            </a:pPr>
            <a:endParaRPr lang="nb-NO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 err="1"/>
              <a:t>Sml</a:t>
            </a:r>
            <a:r>
              <a:rPr lang="nb-NO" sz="1800" dirty="0"/>
              <a:t> </a:t>
            </a:r>
            <a:r>
              <a:rPr lang="nb-NO" sz="1800" i="1" dirty="0"/>
              <a:t>Avlaster II</a:t>
            </a:r>
            <a:r>
              <a:rPr lang="nb-NO" sz="1800" dirty="0"/>
              <a:t>: rettslig </a:t>
            </a:r>
            <a:r>
              <a:rPr lang="nb-NO" sz="1800" i="1" dirty="0"/>
              <a:t>adgang</a:t>
            </a:r>
            <a:r>
              <a:rPr lang="nb-NO" sz="1800" dirty="0"/>
              <a:t> til styring og kontroll tilstrekkelig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/>
              <a:t> </a:t>
            </a:r>
            <a:r>
              <a:rPr lang="nb-NO" sz="1800" dirty="0" err="1"/>
              <a:t>Sml</a:t>
            </a:r>
            <a:r>
              <a:rPr lang="nb-NO" sz="1800" dirty="0"/>
              <a:t> </a:t>
            </a:r>
            <a:r>
              <a:rPr lang="nb-NO" sz="1800" dirty="0" err="1">
                <a:ea typeface="Times New Roman" panose="02020603050405020304" pitchFamily="18" charset="0"/>
              </a:rPr>
              <a:t>Sindicatul</a:t>
            </a:r>
            <a:r>
              <a:rPr lang="nb-NO" sz="1800" dirty="0"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ea typeface="Times New Roman" panose="02020603050405020304" pitchFamily="18" charset="0"/>
              </a:rPr>
              <a:t>Familia</a:t>
            </a:r>
            <a:r>
              <a:rPr lang="nb-NO" sz="1800" dirty="0">
                <a:ea typeface="Times New Roman" panose="02020603050405020304" pitchFamily="18" charset="0"/>
              </a:rPr>
              <a:t> Constanta</a:t>
            </a:r>
            <a:r>
              <a:rPr lang="nb-NO" sz="18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1800" dirty="0">
              <a:solidFill>
                <a:srgbClr val="010000"/>
              </a:solidFill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Var konklusjonen betinget av valgt tilnærming og terskelen for fravikelse? </a:t>
            </a:r>
          </a:p>
        </p:txBody>
      </p:sp>
    </p:spTree>
    <p:extLst>
      <p:ext uri="{BB962C8B-B14F-4D97-AF65-F5344CB8AC3E}">
        <p14:creationId xmlns:p14="http://schemas.microsoft.com/office/powerpoint/2010/main" val="17112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230D5-E4B1-7961-33CF-43F6716D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BD793A-35B1-6819-4A07-8BA628A482B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4E2B3E-70E9-6580-38A8-8950AFD55D8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0BA6F2-1763-14D5-ACA4-DA1B6774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Times New Roman" panose="02020603050405020304" pitchFamily="18" charset="0"/>
              </a:rPr>
              <a:t>Subsumsjonen (forts.)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4E6EB3-ACA6-DAE6-C3E1-0347650CC5EA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076624"/>
            <a:ext cx="7326091" cy="5186904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ea typeface="Times New Roman" panose="02020603050405020304" pitchFamily="18" charset="0"/>
              </a:rPr>
              <a:t>Har det skjedd endringer i lovgivers eller departementets syn? (avsnitt 85–93)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Forutsetning om oppdragstakerstatus etter lov om pensjonsordning i </a:t>
            </a:r>
            <a:r>
              <a:rPr lang="nb-NO" sz="1800" i="1" dirty="0">
                <a:solidFill>
                  <a:srgbClr val="010000"/>
                </a:solidFill>
                <a:ea typeface="Times New Roman" panose="02020603050405020304" pitchFamily="18" charset="0"/>
              </a:rPr>
              <a:t>Beredskapshjem 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Ingen generell endring i arbeidstakerbegrepet i </a:t>
            </a:r>
            <a:r>
              <a:rPr lang="nb-NO" sz="1800" dirty="0" err="1">
                <a:solidFill>
                  <a:srgbClr val="010000"/>
                </a:solidFill>
                <a:ea typeface="Times New Roman" panose="02020603050405020304" pitchFamily="18" charset="0"/>
              </a:rPr>
              <a:t>aml</a:t>
            </a: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 § 1-8, ikke ønske om endring av beredskapsforeldres status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Inkludert i statlig pensjonsordning som forutsetter oppdragstakerstatus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Utredning som konkluderer med at beredskapsforeldre ikke kan omfattes av </a:t>
            </a:r>
            <a:r>
              <a:rPr lang="nb-NO" sz="1800" dirty="0" err="1">
                <a:solidFill>
                  <a:srgbClr val="010000"/>
                </a:solidFill>
                <a:ea typeface="Times New Roman" panose="02020603050405020304" pitchFamily="18" charset="0"/>
              </a:rPr>
              <a:t>aml</a:t>
            </a: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rgbClr val="010000"/>
                </a:solidFill>
                <a:ea typeface="Times New Roman" panose="02020603050405020304" pitchFamily="18" charset="0"/>
              </a:rPr>
              <a:t>pga</a:t>
            </a: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 døgnkontinuerlig omsorg</a:t>
            </a:r>
          </a:p>
          <a:p>
            <a:pPr marL="0" indent="0">
              <a:buNone/>
            </a:pPr>
            <a:r>
              <a:rPr lang="en-US" dirty="0" err="1"/>
              <a:t>Konklusjon</a:t>
            </a:r>
            <a:r>
              <a:rPr lang="en-US" dirty="0"/>
              <a:t> </a:t>
            </a:r>
            <a:r>
              <a:rPr lang="en-US" dirty="0" err="1"/>
              <a:t>basert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internrettslige</a:t>
            </a:r>
            <a:r>
              <a:rPr lang="en-US" dirty="0"/>
              <a:t> </a:t>
            </a:r>
            <a:r>
              <a:rPr lang="en-US" dirty="0" err="1"/>
              <a:t>kilder</a:t>
            </a:r>
            <a:r>
              <a:rPr lang="en-US" dirty="0"/>
              <a:t> (</a:t>
            </a:r>
            <a:r>
              <a:rPr lang="en-US" dirty="0" err="1"/>
              <a:t>avsnitt</a:t>
            </a:r>
            <a:r>
              <a:rPr lang="en-US" dirty="0"/>
              <a:t> 94)</a:t>
            </a:r>
          </a:p>
          <a:p>
            <a:pPr marL="0" indent="0">
              <a:buNone/>
            </a:pPr>
            <a:r>
              <a:rPr lang="nb-NO" sz="1600" dirty="0"/>
              <a:t>Min konklusjon er at det </a:t>
            </a:r>
            <a:r>
              <a:rPr lang="nb-NO" sz="1600" b="1" dirty="0">
                <a:solidFill>
                  <a:srgbClr val="C00000"/>
                </a:solidFill>
              </a:rPr>
              <a:t>ikke foreligger faktiske eller internrettslige endringer som gir grunnlag for å fravike beredskapshjem-dommen</a:t>
            </a:r>
            <a:r>
              <a:rPr lang="nb-NO" sz="1600" dirty="0"/>
              <a:t>. Dette standpunktet forsterkes av lovgivers klare uttalelser om at beredskapsforeldre skal anses som oppdragstakere</a:t>
            </a:r>
            <a:endParaRPr lang="en-US" sz="1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6D6867-3BD3-DA95-9D37-5EB8A31DB93D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7824157" y="1076623"/>
            <a:ext cx="4007797" cy="5421331"/>
          </a:xfrm>
        </p:spPr>
        <p:txBody>
          <a:bodyPr/>
          <a:lstStyle/>
          <a:p>
            <a:pPr>
              <a:buFontTx/>
              <a:buChar char="-"/>
            </a:pPr>
            <a:endParaRPr lang="nb-NO" sz="1800" dirty="0"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b-NO" sz="1800" dirty="0"/>
          </a:p>
          <a:p>
            <a:pPr>
              <a:buFont typeface="Wingdings" panose="05000000000000000000" pitchFamily="2" charset="2"/>
              <a:buChar char="Ø"/>
            </a:pPr>
            <a:endParaRPr lang="nb-NO" sz="1800" dirty="0"/>
          </a:p>
          <a:p>
            <a:pPr>
              <a:buFont typeface="Wingdings" panose="05000000000000000000" pitchFamily="2" charset="2"/>
              <a:buChar char="Ø"/>
            </a:pPr>
            <a:endParaRPr lang="nb-NO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/>
              <a:t>Uttalelse før </a:t>
            </a:r>
            <a:r>
              <a:rPr lang="nb-NO" sz="1800" i="1" dirty="0" err="1">
                <a:ea typeface="Times New Roman" panose="02020603050405020304" pitchFamily="18" charset="0"/>
              </a:rPr>
              <a:t>Sindicatul</a:t>
            </a:r>
            <a:r>
              <a:rPr lang="nb-NO" sz="1800" i="1" dirty="0">
                <a:ea typeface="Times New Roman" panose="02020603050405020304" pitchFamily="18" charset="0"/>
              </a:rPr>
              <a:t> </a:t>
            </a:r>
            <a:r>
              <a:rPr lang="nb-NO" sz="1800" i="1" dirty="0" err="1">
                <a:ea typeface="Times New Roman" panose="02020603050405020304" pitchFamily="18" charset="0"/>
              </a:rPr>
              <a:t>Familia</a:t>
            </a:r>
            <a:r>
              <a:rPr lang="nb-NO" sz="1800" i="1" dirty="0">
                <a:ea typeface="Times New Roman" panose="02020603050405020304" pitchFamily="18" charset="0"/>
              </a:rPr>
              <a:t> Constanta</a:t>
            </a:r>
            <a:r>
              <a:rPr lang="nb-NO" sz="1800" dirty="0">
                <a:ea typeface="Times New Roman" panose="02020603050405020304" pitchFamily="18" charset="0"/>
              </a:rPr>
              <a:t>. </a:t>
            </a:r>
            <a:r>
              <a:rPr lang="nb-NO" sz="1800" dirty="0"/>
              <a:t>Forarbeidene forutsetter også at det norske arbeidstakerbegrepet tilfredsstiller EØS-rettslige krav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/>
              <a:t>Hva med når man står i beredskap?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/>
              <a:t>Ennå ingen EØS-rett…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1800" dirty="0"/>
          </a:p>
          <a:p>
            <a:pPr>
              <a:buFont typeface="Wingdings" panose="05000000000000000000" pitchFamily="2" charset="2"/>
              <a:buChar char="Ø"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>
              <a:buFont typeface="Wingdings" panose="05000000000000000000" pitchFamily="2" charset="2"/>
              <a:buChar char="Ø"/>
            </a:pPr>
            <a:endParaRPr lang="nb-NO" sz="1800" dirty="0">
              <a:solidFill>
                <a:srgbClr val="01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8FD02-6CD9-5454-498E-29431BCB6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CE7DD6-EAB9-9706-572D-D3B69F7ED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4FE17-8D31-93D5-0512-87731667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F6851E-8C3F-5DEC-C812-1CFCE890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EØS-retten og presumsjonsprinsippet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60431-25B1-4953-057A-E9113FE8B58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3" y="1082725"/>
            <a:ext cx="11728955" cy="5288257"/>
          </a:xfrm>
        </p:spPr>
        <p:txBody>
          <a:bodyPr/>
          <a:lstStyle/>
          <a:p>
            <a:pPr marL="0" indent="0"/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Problemstillingen / nærmere anførsler (avsnitt 95–96)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Beredskapsforeldrene: </a:t>
            </a:r>
          </a:p>
          <a:p>
            <a:pPr marL="903296" lvl="1" indent="-342900">
              <a:buFont typeface="Wingdings" panose="05000000000000000000" pitchFamily="2" charset="2"/>
              <a:buChar char="ü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Omfattet av tre direktiver (arbeidstids-, svangerskaps- og rammedirektivet om arbeidsmiljø)  </a:t>
            </a:r>
          </a:p>
          <a:p>
            <a:pPr marL="903296" lvl="1" indent="-342900">
              <a:buFont typeface="Wingdings" panose="05000000000000000000" pitchFamily="2" charset="2"/>
              <a:buChar char="ü"/>
            </a:pPr>
            <a:r>
              <a:rPr lang="nb-NO" sz="1800" dirty="0" err="1">
                <a:solidFill>
                  <a:schemeClr val="tx1"/>
                </a:solidFill>
                <a:ea typeface="Times New Roman" panose="02020603050405020304" pitchFamily="18" charset="0"/>
              </a:rPr>
              <a:t>Aml</a:t>
            </a: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 § 1-8 må tolkes i tråd med direktivenes arbeidstakerbegrep, ellers vil det innebære brudd med forpliktelser etter direktivene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Oslo kommune:</a:t>
            </a:r>
          </a:p>
          <a:p>
            <a:pPr marL="903296" lvl="1" indent="-342900">
              <a:buFont typeface="Wingdings" panose="05000000000000000000" pitchFamily="2" charset="2"/>
              <a:buChar char="ü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Ikke rettigheter etter direktivene med </a:t>
            </a:r>
            <a:r>
              <a:rPr lang="nb-NO" sz="1800" dirty="0">
                <a:ea typeface="Times New Roman" panose="02020603050405020304" pitchFamily="18" charset="0"/>
              </a:rPr>
              <a:t>b</a:t>
            </a: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etydning for tolkningen av § 1-8, ingen EØS-rettslig plikt til å omfattes av hele rettighetskatalogen</a:t>
            </a:r>
          </a:p>
          <a:p>
            <a:pPr marL="903296" lvl="1" indent="-342900">
              <a:buFont typeface="Wingdings" panose="05000000000000000000" pitchFamily="2" charset="2"/>
              <a:buChar char="ü"/>
            </a:pPr>
            <a:r>
              <a:rPr lang="nb-NO" sz="1800" dirty="0">
                <a:ea typeface="Times New Roman" panose="02020603050405020304" pitchFamily="18" charset="0"/>
              </a:rPr>
              <a:t>Subsidiært: kravene etter direktivene er oppfylt</a:t>
            </a:r>
            <a:endParaRPr lang="nb-NO" sz="18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indent="0"/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Sentrale rettslige utgangspunkter (avsnitt 97–99)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Minimumsdirektiver: personer som omfattes, skal sikres minimumsrettigheter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Frihet </a:t>
            </a:r>
            <a:r>
              <a:rPr lang="nb-NO" sz="1800" dirty="0" err="1">
                <a:solidFill>
                  <a:schemeClr val="tx1"/>
                </a:solidFill>
                <a:ea typeface="Times New Roman" panose="02020603050405020304" pitchFamily="18" charset="0"/>
              </a:rPr>
              <a:t>mht</a:t>
            </a: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 gjennomføringsform, men tilstrekkelig presis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Presumsjonsprinsippet «nasjonal rett så langt som mulig skal tolkes i tråd med EØS-rettslige forpliktelser», men «strekker seg ikke lenger enn rekkevidden av de folkerettslige forpliktelsene»</a:t>
            </a:r>
            <a:endParaRPr lang="nb-NO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1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4E1FA-E267-054D-F500-9EE0F88B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DFFCA9-7CB4-7A7C-C728-CF67E48AAEB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C61FAA-F4DA-1239-93F2-C72F7F41E648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9A8628-E82A-A315-C254-722855D1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EØS-retten og presumsjonsprinsippet</a:t>
            </a:r>
            <a:endParaRPr lang="nb-NO" dirty="0">
              <a:ea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07474-31A9-CE8F-9091-9F89E7E70465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076624"/>
            <a:ext cx="7326091" cy="518690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Har beredskapsforeldrene rettigheter etter direktivene som krever at de omfattes av </a:t>
            </a:r>
            <a:r>
              <a:rPr lang="nb-NO" dirty="0" err="1"/>
              <a:t>aml</a:t>
            </a:r>
            <a:r>
              <a:rPr lang="nb-NO" dirty="0"/>
              <a:t> § 1-8 (1)? </a:t>
            </a:r>
            <a:r>
              <a:rPr lang="nb-NO" dirty="0">
                <a:ea typeface="Times New Roman" panose="02020603050405020304" pitchFamily="18" charset="0"/>
              </a:rPr>
              <a:t>(avsnitt 100–109)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ea typeface="Times New Roman" panose="02020603050405020304" pitchFamily="18" charset="0"/>
              </a:rPr>
              <a:t>Rammedirektivet, arbeidstids- og svangerskapsdirektivene: fellesskapsrettslig begrep/ fellesskapsrettslige krav</a:t>
            </a:r>
            <a:endParaRPr lang="nb-NO" sz="1800" i="1" dirty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«Ingen generell plikt til å innføre et EU-rettslig arbeidstakerbegrep generelt i nasjonal lovgivning, men </a:t>
            </a:r>
            <a:r>
              <a:rPr lang="nb-NO" sz="1800" dirty="0">
                <a:solidFill>
                  <a:srgbClr val="C00000"/>
                </a:solidFill>
              </a:rPr>
              <a:t>forpliktet til å sikre rettighetene etter det enkelte direktiv for personer som omfattes av dets anvendelsesområde</a:t>
            </a:r>
            <a:r>
              <a:rPr lang="nb-NO" sz="1800" i="1" dirty="0"/>
              <a:t>»</a:t>
            </a:r>
            <a:r>
              <a:rPr lang="nb-NO" sz="1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ea typeface="Times New Roman" panose="02020603050405020304" pitchFamily="18" charset="0"/>
              </a:rPr>
              <a:t>NB fosterforeldrene i </a:t>
            </a:r>
            <a:r>
              <a:rPr lang="nb-NO" sz="1800" i="1" dirty="0" err="1">
                <a:ea typeface="Times New Roman" panose="02020603050405020304" pitchFamily="18" charset="0"/>
              </a:rPr>
              <a:t>Sindicatul</a:t>
            </a:r>
            <a:r>
              <a:rPr lang="nb-NO" sz="1800" i="1" dirty="0">
                <a:ea typeface="Times New Roman" panose="02020603050405020304" pitchFamily="18" charset="0"/>
              </a:rPr>
              <a:t> </a:t>
            </a:r>
            <a:r>
              <a:rPr lang="nb-NO" sz="1800" i="1" dirty="0" err="1">
                <a:ea typeface="Times New Roman" panose="02020603050405020304" pitchFamily="18" charset="0"/>
              </a:rPr>
              <a:t>Familia</a:t>
            </a:r>
            <a:r>
              <a:rPr lang="nb-NO" sz="1800" i="1" dirty="0">
                <a:ea typeface="Times New Roman" panose="02020603050405020304" pitchFamily="18" charset="0"/>
              </a:rPr>
              <a:t> Constanta </a:t>
            </a:r>
            <a:r>
              <a:rPr lang="nb-NO" sz="1800" dirty="0">
                <a:ea typeface="Times New Roman" panose="02020603050405020304" pitchFamily="18" charset="0"/>
              </a:rPr>
              <a:t>ble ansett som arbeidstakere, men samtidig unntatt fra direktivets nærmere regler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«Ikke gitt» at fosterforeldre eller beredskapsforeldre vil anses som arbeidstakere etter direktivet </a:t>
            </a:r>
            <a:r>
              <a:rPr lang="nb-NO" sz="1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pga</a:t>
            </a:r>
            <a:r>
              <a:rPr lang="nb-NO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 ulikheter i ordningen </a:t>
            </a:r>
            <a:r>
              <a:rPr lang="nb-NO" sz="1800" dirty="0">
                <a:ea typeface="Times New Roman" panose="02020603050405020304" pitchFamily="18" charset="0"/>
              </a:rPr>
              <a:t>– «kommer ikke på spissen i saken» fordi direktivene ikke gir rett til fast ansettelse, oppreisning og pensjon</a:t>
            </a:r>
          </a:p>
          <a:p>
            <a:pPr marL="0" indent="0">
              <a:buNone/>
            </a:pPr>
            <a:r>
              <a:rPr lang="nb-NO" sz="1800" dirty="0"/>
              <a:t> </a:t>
            </a:r>
            <a:endParaRPr lang="en-US" sz="1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57D9BB-F30C-B4DB-CBA6-FE8C8B6F01E1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7824157" y="1076623"/>
            <a:ext cx="4007797" cy="5421331"/>
          </a:xfrm>
        </p:spPr>
        <p:txBody>
          <a:bodyPr/>
          <a:lstStyle/>
          <a:p>
            <a:pPr>
              <a:buFontTx/>
              <a:buChar char="-"/>
            </a:pPr>
            <a:endParaRPr lang="nb-NO" sz="1800" dirty="0"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b-NO" sz="1800" dirty="0"/>
          </a:p>
          <a:p>
            <a:pPr>
              <a:buFont typeface="Wingdings" panose="05000000000000000000" pitchFamily="2" charset="2"/>
              <a:buChar char="Ø"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/>
              <a:t>Tar ikke stilling til om begrunnelsen for unntaket (behov for kontinuitet) bærer for de andre direktivene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/>
              <a:t>?? Det bærende argumentet ble avvist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/>
              <a:t>Kunne kommet på spissen med et annet krav ?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1800" dirty="0"/>
          </a:p>
          <a:p>
            <a:pPr>
              <a:buFont typeface="Wingdings" panose="05000000000000000000" pitchFamily="2" charset="2"/>
              <a:buChar char="Ø"/>
            </a:pPr>
            <a:endParaRPr lang="nb-NO" sz="1800" dirty="0">
              <a:solidFill>
                <a:srgbClr val="01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28196-3532-9903-0041-7F7DA6116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89805-01CD-D965-2838-90753903BA98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A34F9-7DE9-459A-E402-5A92A66B70F1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72EFF2-7D59-4826-46F7-D257A7621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EØS-retten og presumsjonsprinsippet</a:t>
            </a:r>
            <a:endParaRPr lang="nb-NO" dirty="0">
              <a:ea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02751-ED06-97F4-28B1-3D604C474DCF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076624"/>
            <a:ext cx="7326091" cy="51869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HR kan «bare ta stilling til om de rettigheter direktivene faktisk gir, er ivaretatt i norsk rett».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HR-2018-1036-A </a:t>
            </a:r>
            <a:r>
              <a:rPr lang="nb-NO" sz="1800" i="1" dirty="0"/>
              <a:t>Reisetid</a:t>
            </a:r>
            <a:r>
              <a:rPr lang="nb-NO" sz="1800" dirty="0"/>
              <a:t> : tolket arbeidstidsbegrepet i </a:t>
            </a:r>
            <a:r>
              <a:rPr lang="nb-NO" sz="1800" dirty="0" err="1"/>
              <a:t>aml</a:t>
            </a:r>
            <a:r>
              <a:rPr lang="nb-NO" sz="1800" dirty="0"/>
              <a:t>. kap. 10 i tråd med direktivet, så langt det gjaldt rettigheter etter direktivet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Presumsjonsprinsippet «kan ikke anvendes til å etablere rettigheter som ikke følger av direktivene» .. eller til å tolke § 1-8 (1) slik at beredskapsforeldre er omfattet av </a:t>
            </a:r>
            <a:r>
              <a:rPr lang="nb-NO" sz="1800" i="1" dirty="0"/>
              <a:t>hele </a:t>
            </a:r>
            <a:r>
              <a:rPr lang="nb-NO" sz="1800" i="1" dirty="0" err="1"/>
              <a:t>aml</a:t>
            </a:r>
            <a:endParaRPr lang="nb-NO" sz="18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«Ikke holdepunkter for» at § 1-8 (1) skal sammenfalle med utviklingen av et felles EU-rettslig arbeidstakerbegrep, uavhengig av EØS-rettslige forpliktelser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R</a:t>
            </a:r>
            <a:r>
              <a:rPr lang="nb-NO" sz="1800" dirty="0">
                <a:ea typeface="Times New Roman" panose="02020603050405020304" pitchFamily="18" charset="0"/>
              </a:rPr>
              <a:t>ettigheter for beredskapsforeldre utover EØS-rettslige forpliktelser må avgjøres av lovgiver </a:t>
            </a:r>
          </a:p>
          <a:p>
            <a:pPr marL="0" indent="0">
              <a:buNone/>
            </a:pPr>
            <a:r>
              <a:rPr lang="nb-NO" dirty="0">
                <a:ea typeface="Times New Roman" panose="02020603050405020304" pitchFamily="18" charset="0"/>
              </a:rPr>
              <a:t>Konklusjon: </a:t>
            </a:r>
            <a:endParaRPr lang="nb-NO" sz="1800" dirty="0"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Beredskapsforeldrene i Oslo kommune skal ikke klassifiseres som arbeidstakere</a:t>
            </a:r>
            <a:r>
              <a:rPr lang="nb-NO" sz="1800" dirty="0">
                <a:ea typeface="Times New Roman" panose="02020603050405020304" pitchFamily="18" charset="0"/>
              </a:rPr>
              <a:t>, ikke krav på fast ansettelse, oppreisning og pensjon</a:t>
            </a:r>
          </a:p>
          <a:p>
            <a:pPr>
              <a:buFontTx/>
              <a:buChar char="-"/>
            </a:pPr>
            <a:endParaRPr lang="nb-NO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/>
              <a:t> </a:t>
            </a:r>
            <a:endParaRPr lang="en-US" sz="1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A19FC4-7ACD-BFCB-E370-B1221D89C682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7824157" y="1076623"/>
            <a:ext cx="4007797" cy="5421331"/>
          </a:xfrm>
        </p:spPr>
        <p:txBody>
          <a:bodyPr/>
          <a:lstStyle/>
          <a:p>
            <a:pPr>
              <a:buFontTx/>
              <a:buChar char="-"/>
            </a:pPr>
            <a:endParaRPr lang="nb-NO" sz="1800" dirty="0"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/>
              <a:t>NB: </a:t>
            </a:r>
            <a:r>
              <a:rPr lang="nb-NO" sz="1800" dirty="0">
                <a:sym typeface="Wingdings" panose="05000000000000000000" pitchFamily="2" charset="2"/>
              </a:rPr>
              <a:t>HR-2023-2068-A Disponibeltid: Tolkning av § 10-1 i tråd med direktivets legges i </a:t>
            </a:r>
            <a:r>
              <a:rPr lang="nb-NO" sz="1800" dirty="0" err="1">
                <a:sym typeface="Wingdings" panose="05000000000000000000" pitchFamily="2" charset="2"/>
              </a:rPr>
              <a:t>utgp</a:t>
            </a:r>
            <a:r>
              <a:rPr lang="nb-NO" sz="1800" dirty="0">
                <a:sym typeface="Wingdings" panose="05000000000000000000" pitchFamily="2" charset="2"/>
              </a:rPr>
              <a:t> også til grunn for andre bestemmelser i </a:t>
            </a:r>
            <a:r>
              <a:rPr lang="nb-NO" sz="1800" dirty="0" err="1">
                <a:sym typeface="Wingdings" panose="05000000000000000000" pitchFamily="2" charset="2"/>
              </a:rPr>
              <a:t>aml</a:t>
            </a:r>
            <a:r>
              <a:rPr lang="nb-NO" sz="1800" dirty="0">
                <a:sym typeface="Wingdings" panose="05000000000000000000" pitchFamily="2" charset="2"/>
              </a:rPr>
              <a:t>. som </a:t>
            </a:r>
            <a:r>
              <a:rPr lang="nb-NO" sz="1800" i="1" dirty="0">
                <a:sym typeface="Wingdings" panose="05000000000000000000" pitchFamily="2" charset="2"/>
              </a:rPr>
              <a:t>ikke</a:t>
            </a:r>
            <a:r>
              <a:rPr lang="nb-NO" sz="1800" dirty="0">
                <a:sym typeface="Wingdings" panose="05000000000000000000" pitchFamily="2" charset="2"/>
              </a:rPr>
              <a:t> gjennomfører arbeidstidsdirektivet</a:t>
            </a:r>
            <a:endParaRPr lang="nb-NO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/>
              <a:t>Betydningen av </a:t>
            </a:r>
            <a:r>
              <a:rPr lang="nb-NO" sz="1800" dirty="0" err="1"/>
              <a:t>aml</a:t>
            </a:r>
            <a:r>
              <a:rPr lang="nb-NO" sz="1800" dirty="0"/>
              <a:t> § 1-8 (1) som legaldefinisjon? Enhetlig eller relativ forståelse?</a:t>
            </a:r>
          </a:p>
          <a:p>
            <a:pPr>
              <a:buFont typeface="Wingdings" panose="05000000000000000000" pitchFamily="2" charset="2"/>
              <a:buChar char="Ø"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010000"/>
                </a:solidFill>
                <a:ea typeface="Times New Roman" panose="02020603050405020304" pitchFamily="18" charset="0"/>
              </a:rPr>
              <a:t>Andre krav – annen konklusjon? </a:t>
            </a:r>
          </a:p>
        </p:txBody>
      </p:sp>
    </p:spTree>
    <p:extLst>
      <p:ext uri="{BB962C8B-B14F-4D97-AF65-F5344CB8AC3E}">
        <p14:creationId xmlns:p14="http://schemas.microsoft.com/office/powerpoint/2010/main" val="393316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8061B-EB19-6708-0F4B-B85001BC7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5FF126-36B3-0787-F0DD-DA68DBD01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6CA065-DE97-D667-D6C1-765CB915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0B6461-3CE1-B7D3-1472-9493E98B0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HR-2025-2516-A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A8642-9DD1-F1A3-96A5-ED00318B4FC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957567"/>
            <a:ext cx="11471910" cy="5415230"/>
          </a:xfrm>
        </p:spPr>
        <p:txBody>
          <a:bodyPr/>
          <a:lstStyle/>
          <a:p>
            <a:pPr marL="0" indent="0"/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Bakgrunn: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31 fosterforeldre i beredskapshjem i Oslo kommune, fosterhjem for akutt- og kortidsplassering, regulert av barnevernloven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Standardkontrakt, oppdragstaker utenfor næring (frilanser etter trygde- og skatterettslige regler)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Kontrakt med én forelder, kan ikke ha annet arbeid, 5 år med rett til fornyelse, følges opp av konsulenter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Månedlig godtgjørelse + utgiftsdekning </a:t>
            </a:r>
          </a:p>
          <a:p>
            <a:pPr marL="0" indent="0"/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Saksgang: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Krav om fast ansettelse, oppreisning og innmelding i tjenestepensjonsordning</a:t>
            </a:r>
          </a:p>
          <a:p>
            <a:pPr marL="903296" lvl="1" indent="-342900"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(re)klassifiseres som arbeidstakere?</a:t>
            </a:r>
            <a:endParaRPr lang="nb-NO" sz="18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Oslo kommune frifunnet både i tingrett (tvil) og lagmannsrett (klart)</a:t>
            </a:r>
          </a:p>
          <a:p>
            <a:pPr marL="0" indent="0"/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Konklusjon: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Beredskapsforeldrene klassifiseres ikke som arbeidstakere </a:t>
            </a: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– ikke krav på fast ansettelse, oppreisning og innmelding i tjenestepensjonsordning</a:t>
            </a:r>
            <a:endParaRPr lang="nb-NO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98AAB-E044-856C-CC18-35D7DE1DC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518C51-5A26-FE05-7007-E2DA733E3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A8E7D-DE50-232B-C90F-84860C6B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D78B3E-50E7-18F7-C037-49C53442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Oppsummerende refleksjoner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9A7BCE-81D8-CB6C-FA9A-8E2DBB47AA8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5"/>
            <a:ext cx="11471910" cy="5288257"/>
          </a:xfrm>
        </p:spPr>
        <p:txBody>
          <a:bodyPr/>
          <a:lstStyle/>
          <a:p>
            <a:pPr marL="0" indent="0"/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Betydningen av tilnærmingsmåten og et «prejudikat»</a:t>
            </a:r>
          </a:p>
          <a:p>
            <a:pPr marL="0" indent="0"/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Premisset om at presumsjonsregelen «bare er relevant» ved tvil om faktiske forhold</a:t>
            </a:r>
          </a:p>
          <a:p>
            <a:pPr marL="0" indent="0"/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Premisset om at arbeidstakerbegrepet i </a:t>
            </a:r>
            <a:r>
              <a:rPr lang="nb-NO" dirty="0" err="1">
                <a:solidFill>
                  <a:schemeClr val="tx1"/>
                </a:solidFill>
                <a:ea typeface="Times New Roman" panose="02020603050405020304" pitchFamily="18" charset="0"/>
              </a:rPr>
              <a:t>aml</a:t>
            </a:r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. § 1-8 ikke er endret siden 2013</a:t>
            </a:r>
          </a:p>
          <a:p>
            <a:pPr marL="0" indent="0"/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Manglende (utsatt?) vurdering av arbeidstakerstatus etter anførte direktiver</a:t>
            </a:r>
          </a:p>
          <a:p>
            <a:pPr marL="0" indent="0"/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Manglende (utsatt?) vurdering av betydningen av en legaldefinisjon</a:t>
            </a:r>
          </a:p>
          <a:p>
            <a:pPr marL="0" indent="0"/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Hva når konkrete direktivrettigheter kommer på spissen? Enhetlig arbeidstakerdefinisjon eller ikke?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HR-2023-2068-A </a:t>
            </a:r>
            <a:r>
              <a:rPr lang="nb-NO" sz="1800" i="1" dirty="0">
                <a:solidFill>
                  <a:schemeClr val="tx1"/>
                </a:solidFill>
                <a:ea typeface="Times New Roman" panose="02020603050405020304" pitchFamily="18" charset="0"/>
              </a:rPr>
              <a:t>Disponibeltid</a:t>
            </a: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: </a:t>
            </a:r>
            <a:r>
              <a:rPr lang="nb-NO" sz="1800" dirty="0"/>
              <a:t>Bestemmelsen gir legaldefinisjoner av begrepene «arbeidstid» og «arbeidsfri». </a:t>
            </a:r>
            <a:r>
              <a:rPr lang="nb-NO" sz="1800" dirty="0">
                <a:solidFill>
                  <a:srgbClr val="C00000"/>
                </a:solidFill>
              </a:rPr>
              <a:t>Hensikten med en legaldefinisjon som denne er å fastlegge forståelsen av begrepene når de brukes i andre bestemmelser i loven. </a:t>
            </a:r>
            <a:r>
              <a:rPr lang="nb-NO" sz="1800" dirty="0"/>
              <a:t>Uttrykket «arbeidstid» i </a:t>
            </a:r>
            <a:r>
              <a:rPr lang="nb-NO" sz="1800" dirty="0">
                <a:hlinkClick r:id="rId2"/>
              </a:rPr>
              <a:t>§ 10-2</a:t>
            </a:r>
            <a:r>
              <a:rPr lang="nb-NO" sz="1800" dirty="0"/>
              <a:t> skal dermed forstås som angitt i </a:t>
            </a:r>
            <a:r>
              <a:rPr lang="nb-NO" sz="1800" dirty="0">
                <a:hlinkClick r:id="rId3"/>
              </a:rPr>
              <a:t>§ 10-1</a:t>
            </a:r>
            <a:r>
              <a:rPr lang="nb-NO" sz="1800" dirty="0"/>
              <a:t> med mindre noe annet fremgår.</a:t>
            </a:r>
          </a:p>
          <a:p>
            <a:pPr marL="0" indent="0"/>
            <a:endParaRPr lang="nb-NO" sz="18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0" indent="0"/>
            <a:endParaRPr lang="nb-NO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015DF8F1-0493-730D-65CD-3A0857A0D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8B8069-611A-D0A0-E822-5C23F54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FED318-2AA9-04FA-F619-47310768598E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1593838" y="1082726"/>
            <a:ext cx="9004322" cy="48173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529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7DD040-55FA-68D9-9684-48C2B2EE9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DF5F31-9FC7-0F12-0263-B1232C6B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0CC365-5DC8-E5E4-14FC-1A67D334B48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30903" cy="4817312"/>
          </a:xfrm>
        </p:spPr>
        <p:txBody>
          <a:bodyPr/>
          <a:lstStyle/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r>
              <a:rPr lang="nb-NO" sz="3500" dirty="0">
                <a:solidFill>
                  <a:schemeClr val="tx1"/>
                </a:solidFill>
              </a:rPr>
              <a:t>Tusen takk for oppmerksomheten!</a:t>
            </a:r>
          </a:p>
          <a:p>
            <a:endParaRPr lang="nb-NO" sz="3500" dirty="0">
              <a:solidFill>
                <a:srgbClr val="C00000"/>
              </a:solidFill>
            </a:endParaRPr>
          </a:p>
          <a:p>
            <a:endParaRPr lang="nb-NO" sz="3500" dirty="0">
              <a:solidFill>
                <a:srgbClr val="C00000"/>
              </a:solidFill>
            </a:endParaRPr>
          </a:p>
          <a:p>
            <a:r>
              <a:rPr lang="nb-NO" sz="1600" dirty="0"/>
              <a:t>Marianne Jenum Hotvedt, «Arbeidstaker – </a:t>
            </a:r>
            <a:r>
              <a:rPr lang="nb-NO" sz="1600" dirty="0" err="1"/>
              <a:t>quo</a:t>
            </a:r>
            <a:r>
              <a:rPr lang="nb-NO" sz="1600" dirty="0"/>
              <a:t> </a:t>
            </a:r>
            <a:r>
              <a:rPr lang="nb-NO" sz="1600" dirty="0" err="1"/>
              <a:t>vadis</a:t>
            </a:r>
            <a:r>
              <a:rPr lang="nb-NO" sz="1600" dirty="0"/>
              <a:t>? Den nyere utviklingen av arbeidstakerbegrepet», </a:t>
            </a:r>
            <a:r>
              <a:rPr lang="nb-NO" sz="1600" i="1" dirty="0"/>
              <a:t>Tidsskrift for Rettsvitenskap</a:t>
            </a:r>
            <a:r>
              <a:rPr lang="nb-NO" sz="1600" dirty="0"/>
              <a:t>, 2018 s. 42–103.</a:t>
            </a:r>
          </a:p>
          <a:p>
            <a:r>
              <a:rPr lang="nb-NO" sz="1600" dirty="0"/>
              <a:t>Marianne Jenum Hotvedt, «Arbeidstakerpresumsjonen under lupen. Særlig om skillet og samspillet mellom bevismessige og rettslige vurderinger», </a:t>
            </a:r>
            <a:r>
              <a:rPr lang="nb-NO" sz="1600" i="1" dirty="0"/>
              <a:t>Arbeidsrett,</a:t>
            </a:r>
            <a:r>
              <a:rPr lang="nb-NO" sz="1600" dirty="0"/>
              <a:t> 2025 s. 1–35.</a:t>
            </a:r>
          </a:p>
        </p:txBody>
      </p:sp>
    </p:spTree>
    <p:extLst>
      <p:ext uri="{BB962C8B-B14F-4D97-AF65-F5344CB8AC3E}">
        <p14:creationId xmlns:p14="http://schemas.microsoft.com/office/powerpoint/2010/main" val="154181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4C0D5-9172-0C84-39D5-689E18079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FFBE89-110D-5EFF-7FB3-282188EC4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CD409A-0411-66B5-C253-5FC7E8DE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DF875A-F314-3B68-0B40-951F81E4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Partenes anførsler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C73A3A-A1E8-64D2-B57A-296D311FDABF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5"/>
            <a:ext cx="11471910" cy="5415230"/>
          </a:xfrm>
        </p:spPr>
        <p:txBody>
          <a:bodyPr/>
          <a:lstStyle/>
          <a:p>
            <a:pPr marL="0" indent="0"/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Saksøker: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i="1" dirty="0">
                <a:solidFill>
                  <a:srgbClr val="C00000"/>
                </a:solidFill>
                <a:ea typeface="Times New Roman" panose="02020603050405020304" pitchFamily="18" charset="0"/>
              </a:rPr>
              <a:t>Beredskapshjem I</a:t>
            </a:r>
            <a:r>
              <a:rPr lang="nb-NO" sz="1800" i="1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kan ikke tillegges avgjørende vekt </a:t>
            </a:r>
            <a:r>
              <a:rPr lang="nb-NO" sz="1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pga</a:t>
            </a:r>
            <a:r>
              <a:rPr lang="nb-NO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 faktisk og rettslig utvikling </a:t>
            </a: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</a:p>
          <a:p>
            <a:pPr marL="903296" lvl="1" indent="-342900">
              <a:buFont typeface="Wingdings" panose="05000000000000000000" pitchFamily="2" charset="2"/>
              <a:buChar char="ü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Faktiske forskjeller: Tydeligere underordningspreg og mindre avvik mellom «kjernen» i oppdraget og or</a:t>
            </a:r>
            <a:r>
              <a:rPr lang="nb-NO" sz="1800" dirty="0"/>
              <a:t>dinære arbeidsforhold</a:t>
            </a:r>
            <a:endParaRPr lang="nb-NO" sz="18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903296" lvl="1" indent="-342900">
              <a:buFont typeface="Wingdings" panose="05000000000000000000" pitchFamily="2" charset="2"/>
              <a:buChar char="ü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Internrettslig utvikling: </a:t>
            </a:r>
            <a:r>
              <a:rPr lang="nb-NO" sz="1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Aml</a:t>
            </a:r>
            <a:r>
              <a:rPr lang="nb-NO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 § 1-8 (1) </a:t>
            </a:r>
            <a:r>
              <a:rPr lang="nb-NO" sz="1800" dirty="0">
                <a:ea typeface="Times New Roman" panose="02020603050405020304" pitchFamily="18" charset="0"/>
              </a:rPr>
              <a:t>– også </a:t>
            </a:r>
            <a:r>
              <a:rPr lang="nb-NO" sz="1800" i="1" dirty="0">
                <a:ea typeface="Times New Roman" panose="02020603050405020304" pitchFamily="18" charset="0"/>
              </a:rPr>
              <a:t>Avlaster II </a:t>
            </a:r>
            <a:r>
              <a:rPr lang="nb-NO" sz="1800" dirty="0">
                <a:ea typeface="Times New Roman" panose="02020603050405020304" pitchFamily="18" charset="0"/>
              </a:rPr>
              <a:t>og</a:t>
            </a: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 barnevernlov § 5-4 </a:t>
            </a:r>
          </a:p>
          <a:p>
            <a:pPr marL="903296" lvl="1" indent="-342900">
              <a:buFont typeface="Wingdings" panose="05000000000000000000" pitchFamily="2" charset="2"/>
              <a:buChar char="ü"/>
            </a:pPr>
            <a:r>
              <a:rPr lang="nb-NO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EØS-rettslig utvikling: Sak C-147/17 </a:t>
            </a:r>
            <a:r>
              <a:rPr lang="nb-NO" sz="1800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Sindicatul</a:t>
            </a:r>
            <a:r>
              <a:rPr lang="nb-NO" sz="1800" i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nb-NO" sz="1800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Familia</a:t>
            </a:r>
            <a:r>
              <a:rPr lang="nb-NO" sz="1800" i="1" dirty="0">
                <a:solidFill>
                  <a:srgbClr val="C00000"/>
                </a:solidFill>
                <a:ea typeface="Times New Roman" panose="02020603050405020304" pitchFamily="18" charset="0"/>
              </a:rPr>
              <a:t> Constanta</a:t>
            </a:r>
            <a:endParaRPr lang="nb-NO" sz="18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800" dirty="0"/>
              <a:t>En formålsorientert vurdering etter </a:t>
            </a:r>
            <a:r>
              <a:rPr lang="nb-NO" sz="1800" dirty="0" err="1"/>
              <a:t>aml</a:t>
            </a:r>
            <a:r>
              <a:rPr lang="nb-NO" sz="1800" dirty="0"/>
              <a:t> § 1-8 (1), sammenholdt med EØS-rettslige forpliktelser, tilsier arbeidstakerklassifisering </a:t>
            </a:r>
          </a:p>
          <a:p>
            <a:pPr marL="0" indent="0"/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Saksøkte: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Status som oppdragstakere slått fast i </a:t>
            </a:r>
            <a:r>
              <a:rPr lang="nb-NO" sz="1800" i="1" dirty="0">
                <a:solidFill>
                  <a:schemeClr val="tx1"/>
                </a:solidFill>
                <a:ea typeface="Times New Roman" panose="02020603050405020304" pitchFamily="18" charset="0"/>
              </a:rPr>
              <a:t>Beredskapshjem I, </a:t>
            </a: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ingen relevant faktisk eller rettslig utvikling</a:t>
            </a:r>
          </a:p>
          <a:p>
            <a:pPr marL="903296" lvl="1" indent="-342900">
              <a:buFont typeface="Wingdings" panose="05000000000000000000" pitchFamily="2" charset="2"/>
              <a:buChar char="ü"/>
            </a:pPr>
            <a:r>
              <a:rPr lang="nb-NO" sz="1800" dirty="0"/>
              <a:t>Ingen faktiske endringer av betydning som påvirker rettsanvendelsen</a:t>
            </a:r>
          </a:p>
          <a:p>
            <a:pPr marL="903296" lvl="1" indent="-342900">
              <a:buFont typeface="Wingdings" panose="05000000000000000000" pitchFamily="2" charset="2"/>
              <a:buChar char="ü"/>
            </a:pPr>
            <a:r>
              <a:rPr lang="nb-NO" sz="1800" dirty="0"/>
              <a:t>Ingen nasjonal rettsutvikling siden 2013</a:t>
            </a:r>
          </a:p>
          <a:p>
            <a:pPr marL="903296" lvl="1" indent="-342900">
              <a:buFont typeface="Wingdings" panose="05000000000000000000" pitchFamily="2" charset="2"/>
              <a:buChar char="ü"/>
            </a:pPr>
            <a:r>
              <a:rPr lang="nb-NO" sz="1800" dirty="0"/>
              <a:t>Ingen EØS-rettslige forpliktelser som påvirker arbeidstakerbegrepet i </a:t>
            </a:r>
            <a:r>
              <a:rPr lang="nb-NO" sz="1800" dirty="0" err="1"/>
              <a:t>aml</a:t>
            </a:r>
            <a:r>
              <a:rPr lang="nb-NO" sz="1800" dirty="0"/>
              <a:t>. § 1-8 (1)</a:t>
            </a:r>
          </a:p>
          <a:p>
            <a:pPr marL="903296" lvl="1" indent="-342900">
              <a:buFont typeface="Wingdings" panose="05000000000000000000" pitchFamily="2" charset="2"/>
              <a:buChar char="ü"/>
            </a:pPr>
            <a:endParaRPr lang="nb-NO" sz="18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indent="0"/>
            <a:endParaRPr lang="nb-NO" sz="18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indent="0"/>
            <a:r>
              <a:rPr lang="nb-NO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</a:p>
          <a:p>
            <a:pPr marL="0" indent="0"/>
            <a:endParaRPr lang="nb-NO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6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282F9AF8-1034-C022-3B96-B2044C53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A5C2BF1-997B-56E4-B824-49E8DD0A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C331300-FEA9-30ED-6DF1-46EB5299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Opplegg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753059C-B790-B088-4D51-8E5A690122BA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b-NO" dirty="0">
                <a:solidFill>
                  <a:srgbClr val="C00000"/>
                </a:solidFill>
              </a:rPr>
              <a:t>Bakgrunn</a:t>
            </a:r>
          </a:p>
          <a:p>
            <a:pPr marL="1017596" lvl="1" indent="-4572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C00000"/>
                </a:solidFill>
              </a:rPr>
              <a:t>Utviklingen av EØS-rettslige krav og ny </a:t>
            </a:r>
            <a:r>
              <a:rPr lang="nb-NO" dirty="0" err="1">
                <a:solidFill>
                  <a:srgbClr val="C00000"/>
                </a:solidFill>
              </a:rPr>
              <a:t>aml</a:t>
            </a:r>
            <a:r>
              <a:rPr lang="nb-NO" dirty="0">
                <a:solidFill>
                  <a:srgbClr val="C00000"/>
                </a:solidFill>
              </a:rPr>
              <a:t> § 1-8 (1) </a:t>
            </a:r>
          </a:p>
          <a:p>
            <a:pPr marL="1017596" lvl="1" indent="-45720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C00000"/>
                </a:solidFill>
              </a:rPr>
              <a:t>Rt</a:t>
            </a:r>
            <a:r>
              <a:rPr lang="nb-NO" dirty="0">
                <a:solidFill>
                  <a:srgbClr val="C00000"/>
                </a:solidFill>
              </a:rPr>
              <a:t>. 2013 s. 342 </a:t>
            </a:r>
            <a:r>
              <a:rPr lang="nb-NO" i="1" dirty="0">
                <a:solidFill>
                  <a:srgbClr val="C00000"/>
                </a:solidFill>
              </a:rPr>
              <a:t>Beredskapshjem I</a:t>
            </a:r>
            <a:r>
              <a:rPr lang="nb-NO" dirty="0">
                <a:solidFill>
                  <a:srgbClr val="C00000"/>
                </a:solidFill>
              </a:rPr>
              <a:t> og s</a:t>
            </a:r>
            <a:r>
              <a:rPr lang="nb-NO" dirty="0">
                <a:solidFill>
                  <a:srgbClr val="C00000"/>
                </a:solidFill>
                <a:ea typeface="Times New Roman" panose="02020603050405020304" pitchFamily="18" charset="0"/>
              </a:rPr>
              <a:t>ak C-147/17 </a:t>
            </a:r>
            <a:r>
              <a:rPr lang="nb-NO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Sindicatul</a:t>
            </a:r>
            <a:r>
              <a:rPr lang="nb-NO" i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nb-NO" i="1" dirty="0" err="1">
                <a:solidFill>
                  <a:srgbClr val="C00000"/>
                </a:solidFill>
                <a:ea typeface="Times New Roman" panose="02020603050405020304" pitchFamily="18" charset="0"/>
              </a:rPr>
              <a:t>Familia</a:t>
            </a:r>
            <a:r>
              <a:rPr lang="nb-NO" i="1" dirty="0">
                <a:solidFill>
                  <a:srgbClr val="C00000"/>
                </a:solidFill>
                <a:ea typeface="Times New Roman" panose="02020603050405020304" pitchFamily="18" charset="0"/>
              </a:rPr>
              <a:t> Constanta</a:t>
            </a:r>
            <a:endParaRPr lang="nb-NO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nb-NO" dirty="0"/>
              <a:t>HR-2025-2516-A</a:t>
            </a:r>
          </a:p>
          <a:p>
            <a:pPr marL="457200" indent="-457200">
              <a:buAutoNum type="arabicPeriod"/>
            </a:pPr>
            <a:r>
              <a:rPr lang="nb-NO" dirty="0"/>
              <a:t>Oppsummerende refleksjoner</a:t>
            </a:r>
          </a:p>
          <a:p>
            <a:pPr marL="457200" indent="-457200">
              <a:buAutoNum type="arabicPeriod"/>
            </a:pPr>
            <a:r>
              <a:rPr lang="nb-NO" dirty="0"/>
              <a:t>Diskusjon</a:t>
            </a:r>
          </a:p>
          <a:p>
            <a:pPr marL="457200" indent="-457200"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717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F038BE-7AAA-8636-BA69-B86883430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B3B123-54D4-720E-2CA8-B5B44042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13B796-B00F-1DC3-37C9-2E675A80C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Arbeidstakerbegrepet i EU/EØS-retten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3BEADD-6AC6-2A64-AEC8-77B746ECA50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3" y="1082726"/>
            <a:ext cx="11703325" cy="4817312"/>
          </a:xfrm>
        </p:spPr>
        <p:txBody>
          <a:bodyPr/>
          <a:lstStyle/>
          <a:p>
            <a:r>
              <a:rPr lang="nb-NO" dirty="0"/>
              <a:t>Utgangspunkter ang. arbeidsrettslig minimumsvern: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Traktathjemler for forbedring av arbeidstakeres arbeids- og levevilkår, TEUF art. 153 / EØS-avtalen særlig 67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NB: formål om </a:t>
            </a:r>
            <a:r>
              <a:rPr lang="nb-NO" sz="1800" i="1" dirty="0"/>
              <a:t>delvis</a:t>
            </a:r>
            <a:r>
              <a:rPr lang="nb-NO" sz="1800" dirty="0"/>
              <a:t> harmonisering av medlemsstatenes arbeidsrettslige regler – direktiver med </a:t>
            </a:r>
            <a:r>
              <a:rPr lang="nb-NO" sz="1800" i="1" dirty="0"/>
              <a:t>mininumsvern</a:t>
            </a:r>
            <a:r>
              <a:rPr lang="nb-NO" sz="1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Sak C-105/84 </a:t>
            </a:r>
            <a:r>
              <a:rPr lang="nb-NO" sz="1800" i="1" dirty="0" err="1"/>
              <a:t>Danmols</a:t>
            </a:r>
            <a:r>
              <a:rPr lang="nb-NO" sz="1800" dirty="0"/>
              <a:t> : Tidl. direktiv om virksomhetsoverdragelser – ingen definisjon. </a:t>
            </a:r>
          </a:p>
          <a:p>
            <a:pPr marL="903296" lvl="1" indent="-342900">
              <a:buFont typeface="Wingdings" panose="05000000000000000000" pitchFamily="2" charset="2"/>
              <a:buChar char="ü"/>
            </a:pPr>
            <a:r>
              <a:rPr lang="nb-NO" sz="1400" dirty="0"/>
              <a:t>Formål om delvis harmonisering – ikke ensartet beskyttelse: </a:t>
            </a:r>
          </a:p>
          <a:p>
            <a:pPr marL="903296" lvl="1" indent="-342900">
              <a:buFont typeface="Wingdings" panose="05000000000000000000" pitchFamily="2" charset="2"/>
              <a:buChar char="ü"/>
            </a:pPr>
            <a:r>
              <a:rPr lang="nb-NO" sz="1400" dirty="0"/>
              <a:t>«</a:t>
            </a:r>
            <a:r>
              <a:rPr lang="da-DK" sz="1400" dirty="0">
                <a:solidFill>
                  <a:srgbClr val="C00000"/>
                </a:solidFill>
              </a:rPr>
              <a:t>Heraf følger</a:t>
            </a:r>
            <a:r>
              <a:rPr lang="da-DK" sz="1400" dirty="0"/>
              <a:t>, at det kun er </a:t>
            </a:r>
            <a:r>
              <a:rPr lang="da-DK" sz="1400" dirty="0">
                <a:solidFill>
                  <a:srgbClr val="C00000"/>
                </a:solidFill>
              </a:rPr>
              <a:t>personer, som på en eller anden måde er beskyttet som arbejdstagere i kraft af den pågældende medlemsstats lovgivning</a:t>
            </a:r>
            <a:r>
              <a:rPr lang="da-DK" sz="1400" dirty="0"/>
              <a:t>, der kan påberåbe sig direktiv 77/187..”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1800" dirty="0"/>
              <a:t>Kodifisert i senere virksomhetsoverdragelsesdirektiv + + = ”normalløsningen”</a:t>
            </a:r>
            <a:endParaRPr lang="da-DK" sz="1400" dirty="0"/>
          </a:p>
          <a:p>
            <a:pPr marL="0" indent="0"/>
            <a:endParaRPr lang="da-DK" sz="1800" dirty="0"/>
          </a:p>
          <a:p>
            <a:pPr marL="0" indent="0"/>
            <a:r>
              <a:rPr lang="da-DK" dirty="0"/>
              <a:t>Trad. oppfatning: arbeidstakerbegrepet i arbeidsrettslige minimumsdirektiver er </a:t>
            </a:r>
            <a:r>
              <a:rPr lang="da-DK" dirty="0">
                <a:solidFill>
                  <a:srgbClr val="C00000"/>
                </a:solidFill>
              </a:rPr>
              <a:t>i utgangspunktet </a:t>
            </a:r>
            <a:r>
              <a:rPr lang="da-DK" u="sng" dirty="0">
                <a:solidFill>
                  <a:srgbClr val="C00000"/>
                </a:solidFill>
              </a:rPr>
              <a:t>ikke</a:t>
            </a:r>
            <a:r>
              <a:rPr lang="da-DK" dirty="0">
                <a:solidFill>
                  <a:srgbClr val="C00000"/>
                </a:solidFill>
              </a:rPr>
              <a:t> fellesskapsrettslig</a:t>
            </a:r>
          </a:p>
        </p:txBody>
      </p:sp>
    </p:spTree>
    <p:extLst>
      <p:ext uri="{BB962C8B-B14F-4D97-AF65-F5344CB8AC3E}">
        <p14:creationId xmlns:p14="http://schemas.microsoft.com/office/powerpoint/2010/main" val="14914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7953A-936F-508B-1E0B-E724F33C4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36FE29-E827-2DDE-9B97-C5CC7525F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3CEE0F-B926-0E68-7E5B-E6E7E78A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318044-58D5-9ACC-66EB-5C1040D7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Arbeidstakerbegrepet i EU/EØS-retten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281556-FA4A-11C5-B8D0-A3BC385EECD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3" y="1082726"/>
            <a:ext cx="11703325" cy="4817312"/>
          </a:xfrm>
        </p:spPr>
        <p:txBody>
          <a:bodyPr/>
          <a:lstStyle/>
          <a:p>
            <a:r>
              <a:rPr lang="nb-NO" dirty="0"/>
              <a:t>Utviklingslinje 1: Arbeidsmiljøområdet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Rammedirektivet om arbeidsmiljøet (89/391/EF): særskilt definert, EU-rettslig begrep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C00000"/>
                </a:solidFill>
              </a:rPr>
              <a:t>Materielle koblinger </a:t>
            </a:r>
            <a:r>
              <a:rPr lang="nb-NO" sz="1800" dirty="0"/>
              <a:t>på arbeidsmiljøområdet har begrunnet EU-rettslig begrep også i direktiver </a:t>
            </a:r>
            <a:r>
              <a:rPr lang="nb-NO" sz="1800" i="1" dirty="0"/>
              <a:t>uten definisjon</a:t>
            </a:r>
          </a:p>
          <a:p>
            <a:pPr marL="903296" lvl="1" indent="-342900">
              <a:buFont typeface="Wingdings" panose="05000000000000000000" pitchFamily="2" charset="2"/>
              <a:buChar char="ü"/>
            </a:pPr>
            <a:r>
              <a:rPr lang="nb-NO" sz="1400" dirty="0"/>
              <a:t>Svangerskapsdirektivet – sak C-117/06 </a:t>
            </a:r>
            <a:r>
              <a:rPr lang="nb-NO" sz="1400" i="1" dirty="0"/>
              <a:t>Kiiski, </a:t>
            </a:r>
            <a:r>
              <a:rPr lang="nb-NO" sz="1400" dirty="0"/>
              <a:t>sak C-232/09 </a:t>
            </a:r>
            <a:r>
              <a:rPr lang="nb-NO" sz="1400" i="1" dirty="0"/>
              <a:t>Danosa</a:t>
            </a:r>
          </a:p>
          <a:p>
            <a:pPr marL="903296" lvl="1" indent="-342900">
              <a:buFont typeface="Wingdings" panose="05000000000000000000" pitchFamily="2" charset="2"/>
              <a:buChar char="ü"/>
            </a:pPr>
            <a:r>
              <a:rPr lang="nb-NO" sz="1400" dirty="0">
                <a:solidFill>
                  <a:srgbClr val="C00000"/>
                </a:solidFill>
              </a:rPr>
              <a:t>Arbeidstidsdirektivet</a:t>
            </a:r>
            <a:r>
              <a:rPr lang="nb-NO" sz="1400" dirty="0"/>
              <a:t> – sak C-316/13 </a:t>
            </a:r>
            <a:r>
              <a:rPr lang="nb-NO" sz="1400" i="1" dirty="0"/>
              <a:t>Fenoll </a:t>
            </a:r>
            <a:r>
              <a:rPr lang="nb-NO" sz="1400" dirty="0"/>
              <a:t>(jf. også </a:t>
            </a:r>
            <a:r>
              <a:rPr lang="nb-NO" sz="1400" dirty="0">
                <a:solidFill>
                  <a:srgbClr val="C00000"/>
                </a:solidFill>
              </a:rPr>
              <a:t>Charteret</a:t>
            </a:r>
            <a:r>
              <a:rPr lang="nb-NO" sz="1400" dirty="0"/>
              <a:t> art. 31)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NB: Fastlagt </a:t>
            </a:r>
            <a:r>
              <a:rPr lang="nb-NO" sz="1800" i="1" dirty="0"/>
              <a:t>begrepsinnholdet</a:t>
            </a:r>
            <a:r>
              <a:rPr lang="nb-NO" sz="1800" dirty="0"/>
              <a:t> i lys av Lawrie-Blum, Allonby mv., jf. sak C-232/09 </a:t>
            </a:r>
            <a:r>
              <a:rPr lang="nb-NO" sz="1800" i="1" dirty="0" err="1"/>
              <a:t>Danosa</a:t>
            </a:r>
            <a:r>
              <a:rPr lang="nb-NO" sz="1800" i="1" dirty="0"/>
              <a:t> </a:t>
            </a:r>
          </a:p>
          <a:p>
            <a:pPr marL="0" indent="0"/>
            <a:endParaRPr lang="nb-NO" sz="1800" i="1" dirty="0"/>
          </a:p>
          <a:p>
            <a:pPr marL="0" indent="0"/>
            <a:r>
              <a:rPr lang="nb-NO" dirty="0"/>
              <a:t>Tilsier </a:t>
            </a:r>
            <a:r>
              <a:rPr lang="nb-NO" dirty="0">
                <a:solidFill>
                  <a:srgbClr val="C00000"/>
                </a:solidFill>
              </a:rPr>
              <a:t>fellesskapsrettslig begrep på hele arbeidsmiljøområdet</a:t>
            </a:r>
            <a:r>
              <a:rPr lang="nb-NO" dirty="0"/>
              <a:t>, også der direktivet viser til nasjonal rett</a:t>
            </a:r>
          </a:p>
          <a:p>
            <a:pPr marL="0" indent="0"/>
            <a:endParaRPr lang="nb-NO" sz="18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800" i="1" dirty="0"/>
          </a:p>
          <a:p>
            <a:pPr marL="0" indent="0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0027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0C6D13-25E4-6813-446D-D5535153E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D660CE-6885-5C62-0200-E7E56FC3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81E4E5-2103-7311-8EC3-153C2D46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Arbeidstakerbegrepet i EU/EØS-retten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DCD208-7E8E-EF1A-0FAE-C1E0EA4A5EEA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5"/>
            <a:ext cx="11471910" cy="5545927"/>
          </a:xfrm>
        </p:spPr>
        <p:txBody>
          <a:bodyPr/>
          <a:lstStyle/>
          <a:p>
            <a:r>
              <a:rPr lang="nb-NO" dirty="0"/>
              <a:t>Utviklingslinje 2: Fellesskapsrettslige krav for å effektivisere minimumsvernet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«Negative» krav: Personer som </a:t>
            </a:r>
            <a:r>
              <a:rPr lang="nb-NO" sz="1800" i="1" dirty="0"/>
              <a:t>er AT </a:t>
            </a:r>
            <a:r>
              <a:rPr lang="nb-NO" sz="1800" dirty="0"/>
              <a:t>i nasjonal rett, kan </a:t>
            </a:r>
            <a:r>
              <a:rPr lang="nb-NO" sz="1800" i="1" dirty="0">
                <a:solidFill>
                  <a:srgbClr val="C00000"/>
                </a:solidFill>
              </a:rPr>
              <a:t>ikke utelukkes</a:t>
            </a:r>
            <a:r>
              <a:rPr lang="nb-NO" sz="1800" i="1" dirty="0"/>
              <a:t> </a:t>
            </a:r>
            <a:r>
              <a:rPr lang="nb-NO" sz="1800" dirty="0"/>
              <a:t>fra min.vern</a:t>
            </a:r>
          </a:p>
          <a:p>
            <a:pPr marL="846146" lvl="1" indent="-285750">
              <a:buFont typeface="Wingdings" panose="05000000000000000000" pitchFamily="2" charset="2"/>
              <a:buChar char="ü"/>
            </a:pPr>
            <a:r>
              <a:rPr lang="nb-NO" sz="1400" dirty="0"/>
              <a:t>Bla. sak C-385/05 </a:t>
            </a:r>
            <a:r>
              <a:rPr lang="nb-NO" sz="1400" i="1" dirty="0">
                <a:effectLst/>
                <a:ea typeface="Times New Roman" panose="02020603050405020304" pitchFamily="18" charset="0"/>
              </a:rPr>
              <a:t>Confédération générale du travail</a:t>
            </a:r>
            <a:r>
              <a:rPr lang="nb-NO" sz="1400" dirty="0">
                <a:effectLst/>
                <a:ea typeface="Times New Roman" panose="02020603050405020304" pitchFamily="18" charset="0"/>
              </a:rPr>
              <a:t> og sak C-176/12 </a:t>
            </a:r>
            <a:r>
              <a:rPr lang="nb-NO" sz="1400" i="1" dirty="0">
                <a:effectLst/>
                <a:ea typeface="Times New Roman" panose="02020603050405020304" pitchFamily="18" charset="0"/>
              </a:rPr>
              <a:t>Association de médition sociale </a:t>
            </a: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«Positive» krav: Personer som </a:t>
            </a:r>
            <a:r>
              <a:rPr lang="nb-NO" sz="1800" i="1" dirty="0"/>
              <a:t>ikke er AT </a:t>
            </a:r>
            <a:r>
              <a:rPr lang="nb-NO" sz="1800" dirty="0"/>
              <a:t>i nasjonal rett, på visse vilkår </a:t>
            </a:r>
            <a:r>
              <a:rPr lang="nb-NO" sz="1800" i="1" dirty="0">
                <a:solidFill>
                  <a:srgbClr val="C00000"/>
                </a:solidFill>
              </a:rPr>
              <a:t>må omfattes </a:t>
            </a:r>
            <a:r>
              <a:rPr lang="nb-NO" sz="1800" dirty="0"/>
              <a:t>av min.vern</a:t>
            </a:r>
          </a:p>
          <a:p>
            <a:pPr marL="846146" lvl="1" indent="-285750">
              <a:buFont typeface="Wingdings" panose="05000000000000000000" pitchFamily="2" charset="2"/>
              <a:buChar char="ü"/>
            </a:pPr>
            <a:r>
              <a:rPr lang="nb-NO" sz="1400" dirty="0">
                <a:effectLst/>
                <a:ea typeface="Times New Roman" panose="02020603050405020304" pitchFamily="18" charset="0"/>
              </a:rPr>
              <a:t>Sak C-393/10 </a:t>
            </a:r>
            <a:r>
              <a:rPr lang="nb-NO" sz="1400" i="1" dirty="0">
                <a:effectLst/>
                <a:ea typeface="Times New Roman" panose="02020603050405020304" pitchFamily="18" charset="0"/>
              </a:rPr>
              <a:t>O’Brien </a:t>
            </a:r>
            <a:r>
              <a:rPr lang="nb-NO" sz="1400" dirty="0">
                <a:effectLst/>
                <a:ea typeface="Times New Roman" panose="02020603050405020304" pitchFamily="18" charset="0"/>
              </a:rPr>
              <a:t>(deltidsdirektivet):</a:t>
            </a:r>
            <a:r>
              <a:rPr lang="nb-NO" sz="1400" dirty="0">
                <a:ea typeface="Times New Roman" panose="02020603050405020304" pitchFamily="18" charset="0"/>
              </a:rPr>
              <a:t>  </a:t>
            </a:r>
            <a:r>
              <a:rPr lang="nb-NO" sz="1400" dirty="0">
                <a:effectLst/>
                <a:ea typeface="Times New Roman" panose="02020603050405020304" pitchFamily="18" charset="0"/>
              </a:rPr>
              <a:t>Bare arbeidsforhold som skiller seg </a:t>
            </a:r>
            <a:r>
              <a:rPr lang="nb-NO" sz="1400" i="1" dirty="0">
                <a:effectLst/>
                <a:ea typeface="Times New Roman" panose="02020603050405020304" pitchFamily="18" charset="0"/>
              </a:rPr>
              <a:t>vesentlig </a:t>
            </a:r>
            <a:r>
              <a:rPr lang="nb-NO" sz="1400" dirty="0">
                <a:effectLst/>
                <a:ea typeface="Times New Roman" panose="02020603050405020304" pitchFamily="18" charset="0"/>
              </a:rPr>
              <a:t>fra arbeidstakerforhold </a:t>
            </a:r>
            <a:r>
              <a:rPr lang="nb-NO" sz="1400" dirty="0" err="1">
                <a:effectLst/>
                <a:ea typeface="Times New Roman" panose="02020603050405020304" pitchFamily="18" charset="0"/>
              </a:rPr>
              <a:t>iht</a:t>
            </a:r>
            <a:r>
              <a:rPr lang="nb-NO" sz="1400" dirty="0">
                <a:effectLst/>
                <a:ea typeface="Times New Roman" panose="02020603050405020304" pitchFamily="18" charset="0"/>
              </a:rPr>
              <a:t> nasjonal rett, kan holdes utenfor. </a:t>
            </a:r>
            <a:r>
              <a:rPr lang="nb-NO" sz="1400" dirty="0">
                <a:ea typeface="Times New Roman" panose="02020603050405020304" pitchFamily="18" charset="0"/>
              </a:rPr>
              <a:t>Nasjonal rett som sa</a:t>
            </a:r>
            <a:r>
              <a:rPr lang="nb-NO" sz="1400" dirty="0">
                <a:effectLst/>
                <a:ea typeface="Times New Roman" panose="02020603050405020304" pitchFamily="18" charset="0"/>
              </a:rPr>
              <a:t>mmenligningsgrunnlag.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C00000"/>
                </a:solidFill>
              </a:rPr>
              <a:t>Hensynet til effektiv minimumsvern tilsier fellesskapsrettslig begrep </a:t>
            </a:r>
            <a:r>
              <a:rPr lang="nb-NO" sz="1800" dirty="0"/>
              <a:t>(NB: klart brudd med </a:t>
            </a:r>
            <a:r>
              <a:rPr lang="nb-NO" sz="1800" i="1" dirty="0" err="1"/>
              <a:t>Danmols</a:t>
            </a:r>
            <a:r>
              <a:rPr lang="nb-NO" sz="1800" dirty="0"/>
              <a:t>)</a:t>
            </a:r>
          </a:p>
          <a:p>
            <a:pPr marL="846146" lvl="1" indent="-285750">
              <a:buFont typeface="Wingdings" panose="05000000000000000000" pitchFamily="2" charset="2"/>
              <a:buChar char="ü"/>
            </a:pPr>
            <a:r>
              <a:rPr lang="nb-NO" sz="1400" dirty="0">
                <a:effectLst/>
                <a:ea typeface="Times New Roman" panose="02020603050405020304" pitchFamily="18" charset="0"/>
              </a:rPr>
              <a:t>Sak C-229/14 </a:t>
            </a:r>
            <a:r>
              <a:rPr lang="nb-NO" sz="1400" i="1" dirty="0" err="1">
                <a:effectLst/>
                <a:ea typeface="Times New Roman" panose="02020603050405020304" pitchFamily="18" charset="0"/>
              </a:rPr>
              <a:t>Balkaya</a:t>
            </a:r>
            <a:r>
              <a:rPr lang="nb-NO" sz="1400" i="1" dirty="0">
                <a:effectLst/>
                <a:ea typeface="Times New Roman" panose="02020603050405020304" pitchFamily="18" charset="0"/>
              </a:rPr>
              <a:t> : </a:t>
            </a:r>
            <a:r>
              <a:rPr lang="nb-NO" sz="1400" dirty="0">
                <a:effectLst/>
                <a:ea typeface="Times New Roman" panose="02020603050405020304" pitchFamily="18" charset="0"/>
              </a:rPr>
              <a:t>(masseoppsigelsesdirektivet): </a:t>
            </a:r>
            <a:r>
              <a:rPr lang="nb-NO" sz="1400" dirty="0" err="1"/>
              <a:t>begrebet</a:t>
            </a:r>
            <a:r>
              <a:rPr lang="nb-NO" sz="1400" dirty="0"/>
              <a:t> »</a:t>
            </a:r>
            <a:r>
              <a:rPr lang="nb-NO" sz="1400" dirty="0" err="1"/>
              <a:t>arbejdstager</a:t>
            </a:r>
            <a:r>
              <a:rPr lang="nb-NO" sz="1400" dirty="0"/>
              <a:t>«…. dermed </a:t>
            </a:r>
            <a:r>
              <a:rPr lang="nb-NO" sz="1400" dirty="0">
                <a:solidFill>
                  <a:srgbClr val="C00000"/>
                </a:solidFill>
              </a:rPr>
              <a:t>ikke</a:t>
            </a:r>
            <a:r>
              <a:rPr lang="nb-NO" sz="1400" dirty="0"/>
              <a:t> defineres ved henvisning til </a:t>
            </a:r>
            <a:r>
              <a:rPr lang="nb-NO" sz="1400" dirty="0" err="1"/>
              <a:t>medlemsstaternes</a:t>
            </a:r>
            <a:r>
              <a:rPr lang="nb-NO" sz="1400" dirty="0"/>
              <a:t> lovgivninger, men skal </a:t>
            </a:r>
            <a:r>
              <a:rPr lang="nb-NO" sz="1400" dirty="0" err="1"/>
              <a:t>undergives</a:t>
            </a:r>
            <a:r>
              <a:rPr lang="nb-NO" sz="1400" dirty="0"/>
              <a:t> en </a:t>
            </a:r>
            <a:r>
              <a:rPr lang="nb-NO" sz="1400" dirty="0" err="1">
                <a:solidFill>
                  <a:srgbClr val="C00000"/>
                </a:solidFill>
              </a:rPr>
              <a:t>selvstændig</a:t>
            </a:r>
            <a:r>
              <a:rPr lang="nb-NO" sz="1400" dirty="0">
                <a:solidFill>
                  <a:srgbClr val="C00000"/>
                </a:solidFill>
              </a:rPr>
              <a:t> og ensartet fortolkning </a:t>
            </a:r>
            <a:r>
              <a:rPr lang="nb-NO" sz="1400" dirty="0"/>
              <a:t>i Unionens </a:t>
            </a:r>
            <a:r>
              <a:rPr lang="nb-NO" sz="1400" dirty="0" err="1"/>
              <a:t>retsorden</a:t>
            </a:r>
            <a:r>
              <a:rPr lang="nb-NO" sz="1400" dirty="0"/>
              <a:t> … Ellers ville beregningen </a:t>
            </a:r>
            <a:r>
              <a:rPr lang="nb-NO" sz="1400" dirty="0" err="1"/>
              <a:t>af</a:t>
            </a:r>
            <a:r>
              <a:rPr lang="nb-NO" sz="1400" dirty="0"/>
              <a:t> de </a:t>
            </a:r>
            <a:r>
              <a:rPr lang="nb-NO" sz="1400" dirty="0" err="1"/>
              <a:t>tærskler</a:t>
            </a:r>
            <a:r>
              <a:rPr lang="nb-NO" sz="1400" dirty="0"/>
              <a:t>, som er </a:t>
            </a:r>
            <a:r>
              <a:rPr lang="nb-NO" sz="1400" dirty="0" err="1"/>
              <a:t>fastsat</a:t>
            </a:r>
            <a:r>
              <a:rPr lang="nb-NO" sz="1400" dirty="0"/>
              <a:t> deri, og dermed </a:t>
            </a:r>
            <a:r>
              <a:rPr lang="nb-NO" sz="1400" dirty="0" err="1"/>
              <a:t>tærskelværdierne</a:t>
            </a:r>
            <a:r>
              <a:rPr lang="nb-NO" sz="1400" dirty="0"/>
              <a:t> i sig selv, være </a:t>
            </a:r>
            <a:r>
              <a:rPr lang="nb-NO" sz="1400" dirty="0" err="1"/>
              <a:t>overladt</a:t>
            </a:r>
            <a:r>
              <a:rPr lang="nb-NO" sz="1400" dirty="0"/>
              <a:t> til </a:t>
            </a:r>
            <a:r>
              <a:rPr lang="nb-NO" sz="1400" dirty="0" err="1"/>
              <a:t>medlemsstaterne</a:t>
            </a:r>
            <a:r>
              <a:rPr lang="nb-NO" sz="1400" dirty="0"/>
              <a:t>, hvilket ville </a:t>
            </a:r>
            <a:r>
              <a:rPr lang="nb-NO" sz="1400" dirty="0" err="1"/>
              <a:t>indebære</a:t>
            </a:r>
            <a:r>
              <a:rPr lang="nb-NO" sz="1400" dirty="0"/>
              <a:t>, at </a:t>
            </a:r>
            <a:r>
              <a:rPr lang="nb-NO" sz="1400" dirty="0" err="1"/>
              <a:t>medlemsstaterne</a:t>
            </a:r>
            <a:r>
              <a:rPr lang="nb-NO" sz="1400" dirty="0"/>
              <a:t> kunne </a:t>
            </a:r>
            <a:r>
              <a:rPr lang="nb-NO" sz="1400" dirty="0" err="1"/>
              <a:t>ændre</a:t>
            </a:r>
            <a:r>
              <a:rPr lang="nb-NO" sz="1400" dirty="0"/>
              <a:t> direktivets anvendelsesområde og </a:t>
            </a:r>
            <a:r>
              <a:rPr lang="nb-NO" sz="1400" dirty="0">
                <a:solidFill>
                  <a:srgbClr val="C00000"/>
                </a:solidFill>
              </a:rPr>
              <a:t>berøve det dets </a:t>
            </a:r>
            <a:r>
              <a:rPr lang="nb-NO" sz="1400" dirty="0" err="1">
                <a:solidFill>
                  <a:srgbClr val="C00000"/>
                </a:solidFill>
              </a:rPr>
              <a:t>fulde</a:t>
            </a:r>
            <a:r>
              <a:rPr lang="nb-NO" sz="1400" dirty="0">
                <a:solidFill>
                  <a:srgbClr val="C00000"/>
                </a:solidFill>
              </a:rPr>
              <a:t> virkning</a:t>
            </a:r>
            <a:endParaRPr lang="nb-NO" sz="1400" i="1" dirty="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Fellesskapsrettslige krav </a:t>
            </a:r>
            <a:r>
              <a:rPr lang="nb-NO" sz="1800" u="sng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også der direktivet uttrykkelig henviser til nasjonal rett </a:t>
            </a:r>
          </a:p>
          <a:p>
            <a:pPr marL="846146" lvl="1" indent="-285750">
              <a:buFont typeface="Wingdings" panose="05000000000000000000" pitchFamily="2" charset="2"/>
              <a:buChar char="ü"/>
            </a:pPr>
            <a:r>
              <a:rPr lang="nb-NO" sz="1400" dirty="0">
                <a:solidFill>
                  <a:srgbClr val="010000"/>
                </a:solidFill>
                <a:effectLst/>
                <a:ea typeface="Times New Roman" panose="02020603050405020304" pitchFamily="18" charset="0"/>
              </a:rPr>
              <a:t>Sak C-216/15 </a:t>
            </a:r>
            <a:r>
              <a:rPr lang="nb-NO" sz="1400" i="1" dirty="0" err="1">
                <a:solidFill>
                  <a:srgbClr val="010000"/>
                </a:solidFill>
                <a:effectLst/>
                <a:ea typeface="Times New Roman" panose="02020603050405020304" pitchFamily="18" charset="0"/>
              </a:rPr>
              <a:t>Ruhrlandsklinik</a:t>
            </a:r>
            <a:r>
              <a:rPr lang="nb-NO" sz="1400" i="1" dirty="0">
                <a:solidFill>
                  <a:srgbClr val="01000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nb-NO" sz="1400" dirty="0">
                <a:solidFill>
                  <a:srgbClr val="010000"/>
                </a:solidFill>
                <a:effectLst/>
                <a:ea typeface="Times New Roman" panose="02020603050405020304" pitchFamily="18" charset="0"/>
              </a:rPr>
              <a:t>vikarbyrådirektivet):  [Henvisning til nasjonal rett kan] ….</a:t>
            </a:r>
            <a:r>
              <a:rPr lang="da-DK" sz="1400" dirty="0"/>
              <a:t> </a:t>
            </a:r>
            <a:r>
              <a:rPr lang="da-DK" sz="1400" dirty="0">
                <a:solidFill>
                  <a:srgbClr val="C00000"/>
                </a:solidFill>
              </a:rPr>
              <a:t>ikke fortolkes som en afståelse fra EU-lovgivers side fra selv at fastlægge rækkevidden</a:t>
            </a:r>
            <a:r>
              <a:rPr lang="da-DK" sz="1400" dirty="0"/>
              <a:t> af dette begreb ...og således direktivets personelle anvendelsesområde. ... har EU-lovgiver nemlig ikke overladt det til medlemsstaterne ensidigt at definere det nævnte begreb, men har </a:t>
            </a:r>
            <a:r>
              <a:rPr lang="da-DK" sz="1400" dirty="0">
                <a:solidFill>
                  <a:srgbClr val="C00000"/>
                </a:solidFill>
              </a:rPr>
              <a:t>selv præciseret rammerne herfor </a:t>
            </a:r>
            <a:r>
              <a:rPr lang="da-DK" sz="1400" dirty="0"/>
              <a:t>i direktivets artikel 3, stk. 1, litra a), ligesom EU-lovgiver i øvrigt har gjort det for så vidt angår definitionen af »vikaransat«</a:t>
            </a:r>
          </a:p>
          <a:p>
            <a:pPr marL="846146" lvl="1" indent="-285750">
              <a:buFont typeface="Wingdings" panose="05000000000000000000" pitchFamily="2" charset="2"/>
              <a:buChar char="ü"/>
            </a:pPr>
            <a:r>
              <a:rPr lang="da-DK" sz="1400" dirty="0"/>
              <a:t>Bygger videre på ”negative” krav -  henvisning til nasjonal rett som ramme – hvem som </a:t>
            </a:r>
            <a:r>
              <a:rPr lang="da-DK" sz="1400" i="1" dirty="0"/>
              <a:t>ikke kan utelukkes</a:t>
            </a:r>
          </a:p>
          <a:p>
            <a:pPr marL="846146" lvl="1" indent="-285750">
              <a:buFont typeface="Wingdings" panose="05000000000000000000" pitchFamily="2" charset="2"/>
              <a:buChar char="ü"/>
            </a:pPr>
            <a:r>
              <a:rPr lang="da-DK" sz="1400" dirty="0"/>
              <a:t>Videre utvikling av ”positive krav” – nå </a:t>
            </a:r>
            <a:r>
              <a:rPr lang="da-DK" sz="1400" i="1" dirty="0">
                <a:solidFill>
                  <a:srgbClr val="C00000"/>
                </a:solidFill>
              </a:rPr>
              <a:t>felleskapsrettslig begrep</a:t>
            </a:r>
            <a:r>
              <a:rPr lang="da-DK" sz="1400" dirty="0">
                <a:solidFill>
                  <a:srgbClr val="C00000"/>
                </a:solidFill>
              </a:rPr>
              <a:t> </a:t>
            </a:r>
            <a:r>
              <a:rPr lang="da-DK" sz="1400" dirty="0"/>
              <a:t>som sammenligningsgrunnlag for hvem som </a:t>
            </a:r>
            <a:r>
              <a:rPr lang="da-DK" sz="1400" i="1" dirty="0"/>
              <a:t>må omfattes</a:t>
            </a:r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846146" lvl="1" indent="-285750"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44CB5-4D5B-5F58-1DAA-992ECBDB6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F8633D-66F7-1A57-C0E0-36D1A8644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A3708B-7133-7847-D53D-B578A6A3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03D68C-C7F4-E258-0154-68E950CF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Arbeidstakerbegrepet i EU/EØS-retten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C217A5-DD19-1D46-2665-93BA864BCA73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/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Fellesskapsrettslig begrep / fellesskapsrettslige </a:t>
            </a:r>
            <a:r>
              <a:rPr lang="nb-NO" dirty="0">
                <a:solidFill>
                  <a:srgbClr val="C00000"/>
                </a:solidFill>
                <a:ea typeface="Times New Roman" panose="02020603050405020304" pitchFamily="18" charset="0"/>
              </a:rPr>
              <a:t>krav til anvendelsesområdet </a:t>
            </a:r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for arbeidsrettslig minimumsvern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Dels </a:t>
            </a:r>
            <a:r>
              <a:rPr lang="nb-NO" sz="18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pga</a:t>
            </a: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 materielle koblinger, dels </a:t>
            </a:r>
            <a:r>
              <a:rPr lang="nb-NO" sz="18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pga</a:t>
            </a: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 hensynet til effektivt minimumsvern</a:t>
            </a:r>
          </a:p>
          <a:p>
            <a:pPr marL="0" indent="0"/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Ny regulering i senere direktiver:</a:t>
            </a:r>
            <a:endParaRPr lang="nb-NO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/>
            <a:r>
              <a:rPr lang="da-DK" sz="1400" dirty="0">
                <a:solidFill>
                  <a:schemeClr val="tx1"/>
                </a:solidFill>
              </a:rPr>
              <a:t>”Dette </a:t>
            </a:r>
            <a:r>
              <a:rPr lang="da-DK" sz="1400" dirty="0"/>
              <a:t>direktiv fastsætter minimumsrettigheder, der finder anvendelse på alle </a:t>
            </a:r>
            <a:r>
              <a:rPr lang="da-DK" sz="1400" dirty="0">
                <a:solidFill>
                  <a:srgbClr val="C00000"/>
                </a:solidFill>
              </a:rPr>
              <a:t>arbejdstagere</a:t>
            </a:r>
            <a:r>
              <a:rPr lang="da-DK" sz="1400" dirty="0"/>
              <a:t> i Unionen med en </a:t>
            </a:r>
            <a:r>
              <a:rPr lang="da-DK" sz="1400" dirty="0">
                <a:solidFill>
                  <a:srgbClr val="C00000"/>
                </a:solidFill>
              </a:rPr>
              <a:t>ansættelseskontrakt </a:t>
            </a:r>
            <a:r>
              <a:rPr lang="da-DK" sz="1400" b="1" dirty="0">
                <a:solidFill>
                  <a:srgbClr val="C00000"/>
                </a:solidFill>
              </a:rPr>
              <a:t>eller et ansættelsesforhold </a:t>
            </a:r>
            <a:r>
              <a:rPr lang="da-DK" sz="1400" dirty="0"/>
              <a:t>som fastsat i gældende ret, ved overenskomst eller i gældende praksis </a:t>
            </a:r>
            <a:r>
              <a:rPr lang="da-DK" sz="1400" dirty="0">
                <a:solidFill>
                  <a:srgbClr val="C00000"/>
                </a:solidFill>
              </a:rPr>
              <a:t>i de enkelte medlemsstater </a:t>
            </a:r>
            <a:r>
              <a:rPr lang="da-DK" sz="1400" b="1" dirty="0">
                <a:solidFill>
                  <a:srgbClr val="C00000"/>
                </a:solidFill>
              </a:rPr>
              <a:t>under hensyntagen til Domstolens retspraksis</a:t>
            </a:r>
            <a:r>
              <a:rPr lang="da-DK" sz="1400" dirty="0">
                <a:solidFill>
                  <a:srgbClr val="C00000"/>
                </a:solidFill>
              </a:rPr>
              <a:t>.</a:t>
            </a:r>
          </a:p>
          <a:p>
            <a:pPr marL="0" indent="0"/>
            <a:endParaRPr lang="nb-NO" sz="1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indent="0"/>
            <a:r>
              <a:rPr lang="nb-NO" dirty="0">
                <a:solidFill>
                  <a:schemeClr val="tx1"/>
                </a:solidFill>
                <a:ea typeface="Times New Roman" panose="02020603050405020304" pitchFamily="18" charset="0"/>
              </a:rPr>
              <a:t>Ved behov for tilpasning i nasjonal rett: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chemeClr val="tx1"/>
                </a:solidFill>
                <a:ea typeface="Times New Roman" panose="02020603050405020304" pitchFamily="18" charset="0"/>
              </a:rPr>
              <a:t>Gjennom tolkning av nasjonalt arbeidstakerbegrep eller gjennom særregler?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Enhetlig eller relativ/ fragmentert forståelse av nasjonalt arbeidstakerbegrep?</a:t>
            </a:r>
          </a:p>
          <a:p>
            <a:pPr marL="0" indent="0"/>
            <a:endParaRPr lang="nb-NO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B909D5-8B36-3929-6ACD-64555FD148C2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48BE2C-2044-9FC6-8948-1730A637425B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729D5E-8E0F-B65D-FC53-224CC971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 av arbeidstakerdefinisjonen i </a:t>
            </a:r>
            <a:r>
              <a:rPr lang="nb-NO" dirty="0" err="1"/>
              <a:t>aml</a:t>
            </a:r>
            <a:r>
              <a:rPr lang="nb-NO" dirty="0"/>
              <a:t> § 1-8 (1)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627E63-8BF2-456B-B638-714B9B8B378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1076624"/>
            <a:ext cx="5489213" cy="3357354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Med arbeidstaker menes i denne lov enhver som utfører </a:t>
            </a:r>
            <a:r>
              <a:rPr lang="nb-NO" sz="1800" dirty="0">
                <a:solidFill>
                  <a:srgbClr val="C00000"/>
                </a:solidFill>
              </a:rPr>
              <a:t>arbeid for og underordnet en annen</a:t>
            </a:r>
            <a:r>
              <a:rPr lang="nb-NO" sz="1800" dirty="0"/>
              <a:t>. </a:t>
            </a:r>
          </a:p>
          <a:p>
            <a:pPr marL="0" indent="0">
              <a:buNone/>
            </a:pPr>
            <a:r>
              <a:rPr lang="nb-NO" sz="1800" dirty="0"/>
              <a:t>Ved avgjørelsen skal det blant annet legges vekt på om vedkommende </a:t>
            </a:r>
            <a:r>
              <a:rPr lang="nb-NO" sz="1800" dirty="0">
                <a:solidFill>
                  <a:srgbClr val="C00000"/>
                </a:solidFill>
              </a:rPr>
              <a:t>løpende stiller sin personlige arbeidskraft til disposisjon, og om vedkommende er underordnet gjennom styring, ledelse og kontroll</a:t>
            </a:r>
            <a:r>
              <a:rPr lang="nb-NO" sz="1800" dirty="0"/>
              <a:t>. </a:t>
            </a:r>
          </a:p>
          <a:p>
            <a:pPr marL="0" indent="0">
              <a:buNone/>
            </a:pPr>
            <a:r>
              <a:rPr lang="nb-NO" sz="1800" dirty="0"/>
              <a:t>Det skal legges til grunn at det foreligger et arbeidstakerforhold med mindre oppdragsgiver gjør det overveiende sannsynlig at det foreligger et selvstendig oppdragsforhold</a:t>
            </a:r>
            <a:endParaRPr lang="nb-NO" sz="1800" dirty="0">
              <a:ea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DB3FD8-D4C1-DC04-945A-ABDAB9A62F1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016503" y="1076624"/>
            <a:ext cx="5489213" cy="3064056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Språklig justert definisjon</a:t>
            </a:r>
          </a:p>
          <a:p>
            <a:pPr marL="0" indent="0">
              <a:buNone/>
            </a:pPr>
            <a:r>
              <a:rPr lang="nb-NO" dirty="0"/>
              <a:t>Lovfesting av særlig sentrale momenter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Presumsjonsregel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F074898-379F-1686-0FB9-9897A4F119EF}"/>
              </a:ext>
            </a:extLst>
          </p:cNvPr>
          <p:cNvSpPr txBox="1">
            <a:spLocks/>
          </p:cNvSpPr>
          <p:nvPr/>
        </p:nvSpPr>
        <p:spPr>
          <a:xfrm>
            <a:off x="360044" y="4433978"/>
            <a:ext cx="11219246" cy="1664897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vert="horz" lIns="0" tIns="0" rIns="0" bIns="0" rtlCol="0">
            <a:noAutofit/>
          </a:bodyPr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b-NO" dirty="0"/>
              <a:t>Formål om å h</a:t>
            </a:r>
            <a:r>
              <a:rPr lang="nb-NO" dirty="0">
                <a:ea typeface="Times New Roman" panose="02020603050405020304" pitchFamily="18" charset="0"/>
              </a:rPr>
              <a:t>indre omgåelser og redusere rettslig usikkerhet («gråsoner»)</a:t>
            </a:r>
          </a:p>
          <a:p>
            <a:pPr marL="0" indent="0">
              <a:buNone/>
            </a:pPr>
            <a:r>
              <a:rPr lang="nb-NO" dirty="0">
                <a:ea typeface="Times New Roman" panose="02020603050405020304" pitchFamily="18" charset="0"/>
              </a:rPr>
              <a:t>Forutsatt at definisjonene i ferielov og arbeidstvistlov skal forstås på samme måte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 err="1">
                <a:ea typeface="Times New Roman" panose="02020603050405020304" pitchFamily="18" charset="0"/>
              </a:rPr>
              <a:t>dvs</a:t>
            </a:r>
            <a:r>
              <a:rPr lang="nb-NO" dirty="0">
                <a:ea typeface="Times New Roman" panose="02020603050405020304" pitchFamily="18" charset="0"/>
              </a:rPr>
              <a:t> et enhetlig begrep .. ?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44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Props1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2648</TotalTime>
  <Words>2689</Words>
  <Application>Microsoft Office PowerPoint</Application>
  <PresentationFormat>Widescreen</PresentationFormat>
  <Paragraphs>286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Arial, sans-serif</vt:lpstr>
      <vt:lpstr>Calibri</vt:lpstr>
      <vt:lpstr>Times New Roman</vt:lpstr>
      <vt:lpstr>Wingdings</vt:lpstr>
      <vt:lpstr>Office-tema</vt:lpstr>
      <vt:lpstr>think-cell Slide</vt:lpstr>
      <vt:lpstr>HR-2025-2516-A Beredskapshjem II</vt:lpstr>
      <vt:lpstr>HR-2025-2516-A</vt:lpstr>
      <vt:lpstr>Partenes anførsler</vt:lpstr>
      <vt:lpstr>Opplegg</vt:lpstr>
      <vt:lpstr>Arbeidstakerbegrepet i EU/EØS-retten</vt:lpstr>
      <vt:lpstr>Arbeidstakerbegrepet i EU/EØS-retten</vt:lpstr>
      <vt:lpstr>Arbeidstakerbegrepet i EU/EØS-retten</vt:lpstr>
      <vt:lpstr>Arbeidstakerbegrepet i EU/EØS-retten</vt:lpstr>
      <vt:lpstr>Endring av arbeidstakerdefinisjonen i aml § 1-8 (1)</vt:lpstr>
      <vt:lpstr>Beredskaphjem I og Sindicatul Familia Constanta </vt:lpstr>
      <vt:lpstr>Opplegg</vt:lpstr>
      <vt:lpstr>Oppbygningen av dommen</vt:lpstr>
      <vt:lpstr>Om arbeidsmiljølovens arbeidstakerbegrep </vt:lpstr>
      <vt:lpstr>Subsumsjonen</vt:lpstr>
      <vt:lpstr>Subsumsjonen (forts.)</vt:lpstr>
      <vt:lpstr>Subsumsjonen (forts.)</vt:lpstr>
      <vt:lpstr>EØS-retten og presumsjonsprinsippet </vt:lpstr>
      <vt:lpstr>EØS-retten og presumsjonsprinsippet</vt:lpstr>
      <vt:lpstr>EØS-retten og presumsjonsprinsippet</vt:lpstr>
      <vt:lpstr>Oppsummerende refleksjoner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EU/EØS-rettens utvikling opp mot nasjonal rett –  og vice versa</dc:title>
  <dc:creator>Marianne Jenum Hotvedt</dc:creator>
  <cp:lastModifiedBy>Marianne Jenum Hotvedt</cp:lastModifiedBy>
  <cp:revision>26</cp:revision>
  <dcterms:created xsi:type="dcterms:W3CDTF">2023-06-08T08:43:33Z</dcterms:created>
  <dcterms:modified xsi:type="dcterms:W3CDTF">2026-02-24T13:30:19Z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